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56" r:id="rId2"/>
    <p:sldId id="280" r:id="rId3"/>
    <p:sldId id="281" r:id="rId4"/>
    <p:sldId id="271" r:id="rId5"/>
    <p:sldId id="277" r:id="rId6"/>
    <p:sldId id="279" r:id="rId7"/>
    <p:sldId id="267" r:id="rId8"/>
    <p:sldId id="268" r:id="rId9"/>
    <p:sldId id="270" r:id="rId10"/>
    <p:sldId id="282" r:id="rId11"/>
    <p:sldId id="269" r:id="rId12"/>
    <p:sldId id="278" r:id="rId13"/>
    <p:sldId id="274" r:id="rId14"/>
    <p:sldId id="262" r:id="rId15"/>
    <p:sldId id="263" r:id="rId16"/>
    <p:sldId id="264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99"/>
    <a:srgbClr val="000066"/>
    <a:srgbClr val="003366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67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-1998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1BEF006-2D1A-4BD1-AA76-4A3B023EE4AE}" type="datetimeFigureOut">
              <a:rPr lang="en-US" smtClean="0"/>
              <a:t>3/29/2018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5296126-DABA-4172-A036-D3F2FB5E3E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19477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https://www.pomona.edu/administration/writing-center/student-resources/writing-science-and-math/writing-sciences/bio-40-lab-how-create-table-your-lab-report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296126-DABA-4172-A036-D3F2FB5E3E7B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514456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 some of the information was adapted or excerpt from http://pubs.acs.org/paragonplus/submission/jacsat/jacsat_authguide.pdf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296126-DABA-4172-A036-D3F2FB5E3E7B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77910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BEA0F3-C1A1-4F27-A305-FC254DBC083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D838412-D9A7-419A-95CB-70F181B7C57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57B5B49-E579-4853-AA54-5849797A2D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67DD9-5140-4F80-97B2-B30207CD11C7}" type="datetimeFigureOut">
              <a:rPr lang="en-US" smtClean="0"/>
              <a:t>3/29/2018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ED08C46-D0F9-471B-9CB7-864547F154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F1FCBE1-2EF0-4A4C-9C0B-FC17288A25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A1A611-A791-411A-BFAB-9D218D8F59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31346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40C293-5294-4586-B08E-2CFB7E69EA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8A12BCB-449C-485C-A496-D06F46D8868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86857F3-BBF9-4855-8FF9-D68974E7A6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67DD9-5140-4F80-97B2-B30207CD11C7}" type="datetimeFigureOut">
              <a:rPr lang="en-US" smtClean="0"/>
              <a:t>3/29/2018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5F68FCA-8A65-41FD-B918-B7416BA994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D061CC3-702D-45A2-80C3-3F770603AF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A1A611-A791-411A-BFAB-9D218D8F59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29428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C015865-E0B2-4C67-BE19-ACD2A9E35CD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3129BAC-54F4-4FC1-A1D4-751D478A79E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769738-41E4-42BF-A076-0A9F022540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67DD9-5140-4F80-97B2-B30207CD11C7}" type="datetimeFigureOut">
              <a:rPr lang="en-US" smtClean="0"/>
              <a:t>3/29/2018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E41691-D0D6-4E62-8E72-5E6A2A71F1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8B0D951-4CD5-413E-B91B-D8BE213A17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A1A611-A791-411A-BFAB-9D218D8F59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4382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C11F16-777D-4F70-B988-A4F3A23718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8E1FE4-053F-4663-803A-F034E9D6BF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F08ED6-F198-4845-897E-451F9D5406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67DD9-5140-4F80-97B2-B30207CD11C7}" type="datetimeFigureOut">
              <a:rPr lang="en-US" smtClean="0"/>
              <a:t>3/29/2018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AE32CD-0EE9-4D3A-BF75-72723375B5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905F55-C093-42AC-AACF-4128DF417C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A1A611-A791-411A-BFAB-9D218D8F59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62011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7DDDAB-D53B-4DBD-8D87-C67D720B6D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6954A6F-56C0-4D4E-A664-8607B8C26CE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FBDFB4-FB8F-4332-9E81-922E673A0A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67DD9-5140-4F80-97B2-B30207CD11C7}" type="datetimeFigureOut">
              <a:rPr lang="en-US" smtClean="0"/>
              <a:t>3/29/2018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F4840E3-7372-45E4-9E11-0334D1A1CF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2015F8D-B41A-4D3D-982C-4C6EB818B6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A1A611-A791-411A-BFAB-9D218D8F59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43688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22B6A0-D177-430D-943B-E7A238D033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168188-5231-4867-86ED-E6A249CC929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6344D30-174D-422B-9D34-D689FE52D8B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9C38E81-CB6D-4B78-A0FA-49266C7E95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67DD9-5140-4F80-97B2-B30207CD11C7}" type="datetimeFigureOut">
              <a:rPr lang="en-US" smtClean="0"/>
              <a:t>3/29/2018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EC8837C-3CB0-40A8-A8EF-D85A9CB58D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573B5D4-0E0B-4D50-ABE8-406CF59E5C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A1A611-A791-411A-BFAB-9D218D8F59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93902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6287EE-AF79-4909-8ED8-AF1445C60C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A7036B0-A419-42C6-B4BD-8301D0AA1BD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466D531-BCEA-48D4-A9F5-18F64850A95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5300753-2FEB-42EA-BF2E-15187B486E8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28FFE18-3C30-4768-94CD-46F4C6135F0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4361993-274D-4061-ABFA-31A636AD7A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67DD9-5140-4F80-97B2-B30207CD11C7}" type="datetimeFigureOut">
              <a:rPr lang="en-US" smtClean="0"/>
              <a:t>3/29/2018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7445D3D-F75F-4A1B-8FEF-43E3F974C3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885755E-86D7-49A8-9EB2-A7B581ABB2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A1A611-A791-411A-BFAB-9D218D8F59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83683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F9DD44-6E7F-41E0-BE60-8357C375C3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05A8B57-5143-4E5F-9F2E-9BF41FD143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67DD9-5140-4F80-97B2-B30207CD11C7}" type="datetimeFigureOut">
              <a:rPr lang="en-US" smtClean="0"/>
              <a:t>3/29/2018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7076551-8747-4452-A524-4359522416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AD59CA1-CFAA-4CED-AB63-D40BEDE887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A1A611-A791-411A-BFAB-9D218D8F59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3568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7FFA103-5726-4725-B5A6-EB292A2D4B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67DD9-5140-4F80-97B2-B30207CD11C7}" type="datetimeFigureOut">
              <a:rPr lang="en-US" smtClean="0"/>
              <a:t>3/29/2018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E88A955-B6D5-4866-A443-6196F7F6CE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E259D4B-DB82-4E3D-AC21-CD5E3506E9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A1A611-A791-411A-BFAB-9D218D8F59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05878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5DA7E5-774B-4B54-9756-662068F6CB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31379B-52AD-4E72-AA54-5FA1AE4844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033249B-F407-47E7-A144-7AF682F0F63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E86C837-826F-4C0B-BC57-CF406B8511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67DD9-5140-4F80-97B2-B30207CD11C7}" type="datetimeFigureOut">
              <a:rPr lang="en-US" smtClean="0"/>
              <a:t>3/29/2018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7597EBC-E977-4E2C-879D-EA5BE30E26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04A4EA8-59AE-4DC3-AF6C-70B2CA8B04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A1A611-A791-411A-BFAB-9D218D8F59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9721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E60B54-C92F-41C9-9D82-B43F8FEEB6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8CA0E9E-B06D-41C1-9139-596ECB6A6DC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BB9821E-87D9-422F-BF79-3F9C2B3D132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A3D21CF-56A5-4676-908E-546B468981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67DD9-5140-4F80-97B2-B30207CD11C7}" type="datetimeFigureOut">
              <a:rPr lang="en-US" smtClean="0"/>
              <a:t>3/29/2018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E73FC4C-02A7-4490-8237-BFC22F6CCF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24D5163-FB80-440E-A410-0BCA0F9CEE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A1A611-A791-411A-BFAB-9D218D8F59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47620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B41CEED-EDB3-4770-87FE-C05DFB26E9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41D2EDE-DFE5-4BEF-8BEB-943B505A03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6E15697-D9FA-4E70-AFA7-CF6EBB52424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167DD9-5140-4F80-97B2-B30207CD11C7}" type="datetimeFigureOut">
              <a:rPr lang="en-US" smtClean="0"/>
              <a:t>3/29/2018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107906-689D-4AD5-8CA0-364B2BC2634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CA9EBA7-694C-4B25-859B-BD77891030C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A1A611-A791-411A-BFAB-9D218D8F59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78492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youtu.be/Hp7Id3Yb9XQ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F2E585-2F0A-4ED8-97DC-41770F759F0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80256" y="2491859"/>
            <a:ext cx="9144000" cy="1121870"/>
          </a:xfrm>
        </p:spPr>
        <p:txBody>
          <a:bodyPr>
            <a:noAutofit/>
          </a:bodyPr>
          <a:lstStyle/>
          <a:p>
            <a:r>
              <a:rPr lang="en-US" sz="8000" b="1" dirty="0">
                <a:solidFill>
                  <a:srgbClr val="000066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Title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1CD83FE-54B1-4640-A76D-26F0B262F11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08756" y="4866958"/>
            <a:ext cx="11174681" cy="1655762"/>
          </a:xfrm>
        </p:spPr>
        <p:txBody>
          <a:bodyPr>
            <a:normAutofit/>
          </a:bodyPr>
          <a:lstStyle/>
          <a:p>
            <a:r>
              <a:rPr lang="en-US" sz="4000" dirty="0">
                <a:latin typeface="Helvetica" panose="020B0604020202020204" pitchFamily="34" charset="0"/>
                <a:cs typeface="Helvetica" panose="020B0604020202020204" pitchFamily="34" charset="0"/>
              </a:rPr>
              <a:t>Author </a:t>
            </a:r>
            <a:r>
              <a:rPr lang="en-US" sz="4000" dirty="0" smtClean="0">
                <a:latin typeface="Helvetica" panose="020B0604020202020204" pitchFamily="34" charset="0"/>
                <a:cs typeface="Helvetica" panose="020B0604020202020204" pitchFamily="34" charset="0"/>
              </a:rPr>
              <a:t>name(s) </a:t>
            </a:r>
            <a:r>
              <a:rPr lang="en-US" sz="4000" dirty="0">
                <a:latin typeface="Helvetica" panose="020B0604020202020204" pitchFamily="34" charset="0"/>
                <a:cs typeface="Helvetica" panose="020B0604020202020204" pitchFamily="34" charset="0"/>
              </a:rPr>
              <a:t>and Advisor name</a:t>
            </a:r>
          </a:p>
          <a:p>
            <a:r>
              <a:rPr lang="en-US" altLang="en-US" sz="2800" i="1" dirty="0">
                <a:latin typeface="Helvetica" charset="0"/>
                <a:cs typeface="Helvetica" charset="0"/>
              </a:rPr>
              <a:t>Stark State College, North Canton, Ohio 44720.</a:t>
            </a:r>
          </a:p>
          <a:p>
            <a:endParaRPr lang="en-US" sz="3200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47DA0E9-63F4-40F4-A7E9-9740B8A0211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56375" y="179834"/>
            <a:ext cx="1533408" cy="9269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33127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810987" y="2902330"/>
            <a:ext cx="502663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Don’t do this either!</a:t>
            </a:r>
          </a:p>
          <a:p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Dark background and not enough contrast between</a:t>
            </a:r>
            <a:b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</a:br>
            <a:r>
              <a:rPr lang="en-US" dirty="0" smtClean="0">
                <a:solidFill>
                  <a:schemeClr val="accent6">
                    <a:lumMod val="75000"/>
                  </a:schemeClr>
                </a:solidFill>
              </a:rPr>
              <a:t>words and background = hard to read slide</a:t>
            </a:r>
            <a:endParaRPr lang="en-US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704242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9437" y="201881"/>
            <a:ext cx="10515600" cy="682794"/>
          </a:xfrm>
        </p:spPr>
        <p:txBody>
          <a:bodyPr>
            <a:normAutofit/>
          </a:bodyPr>
          <a:lstStyle/>
          <a:p>
            <a:r>
              <a:rPr lang="en-US" sz="3200" b="1" dirty="0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Use large and high quality </a:t>
            </a:r>
            <a:r>
              <a:rPr lang="en-US" sz="3200" b="1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sz="3200" b="1" dirty="0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mages</a:t>
            </a:r>
            <a:endParaRPr lang="en-US" sz="3200" b="1" dirty="0">
              <a:solidFill>
                <a:srgbClr val="0000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5692" y="1049933"/>
            <a:ext cx="7088567" cy="4226695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2505692" y="5441886"/>
            <a:ext cx="7729835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ts val="600"/>
              </a:spcBef>
              <a:spcAft>
                <a:spcPts val="600"/>
              </a:spcAft>
            </a:pPr>
            <a:r>
              <a:rPr lang="en-US" sz="2000" dirty="0" smtClean="0">
                <a:solidFill>
                  <a:prstClr val="black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Figures </a:t>
            </a:r>
            <a:r>
              <a:rPr lang="en-US" sz="2000" dirty="0">
                <a:solidFill>
                  <a:prstClr val="black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must include a </a:t>
            </a:r>
            <a:r>
              <a:rPr lang="en-US" sz="2000" dirty="0" smtClean="0">
                <a:solidFill>
                  <a:prstClr val="black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short caption </a:t>
            </a:r>
            <a:r>
              <a:rPr lang="en-US" sz="2000" dirty="0">
                <a:solidFill>
                  <a:prstClr val="black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giving </a:t>
            </a:r>
            <a:r>
              <a:rPr lang="en-US" sz="2000" dirty="0" smtClean="0">
                <a:solidFill>
                  <a:prstClr val="black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 </a:t>
            </a:r>
            <a:r>
              <a:rPr lang="en-US" sz="2000" dirty="0">
                <a:solidFill>
                  <a:prstClr val="black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brief </a:t>
            </a:r>
            <a:r>
              <a:rPr lang="en-US" sz="2000" dirty="0" smtClean="0">
                <a:solidFill>
                  <a:prstClr val="black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description</a:t>
            </a:r>
            <a:r>
              <a:rPr lang="en-US" sz="2000" dirty="0" smtClean="0">
                <a:solidFill>
                  <a:prstClr val="black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 </a:t>
            </a:r>
            <a:r>
              <a:rPr lang="en-US" sz="2000" dirty="0">
                <a:solidFill>
                  <a:prstClr val="black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Ensure that any symbols and abbreviations </a:t>
            </a:r>
            <a:r>
              <a:rPr lang="en-US" sz="2000" dirty="0" smtClean="0">
                <a:solidFill>
                  <a:prstClr val="black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is explained in your talk. 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Modify 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figures if needed to emphasize your </a:t>
            </a:r>
            <a:r>
              <a:rPr lang="en-US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point.</a:t>
            </a:r>
            <a:endParaRPr lang="en-US" sz="2000" dirty="0">
              <a:solidFill>
                <a:prstClr val="black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137286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66951" y="2773277"/>
            <a:ext cx="5925787" cy="307936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594360" y="63858"/>
            <a:ext cx="1085850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Present your results using simple </a:t>
            </a:r>
            <a:r>
              <a:rPr lang="en-US" sz="3200" b="1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and </a:t>
            </a:r>
            <a:r>
              <a:rPr lang="en-US" sz="3200" b="1" dirty="0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uncluttered charts or tables:</a:t>
            </a:r>
          </a:p>
          <a:p>
            <a:endParaRPr lang="en-US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Replace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large detailed tables with charts or 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small and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simplified 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tables.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Accompany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tables or charts with bulleted annotations of major findings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Spell out acronyms if used.</a:t>
            </a:r>
          </a:p>
        </p:txBody>
      </p:sp>
      <p:sp>
        <p:nvSpPr>
          <p:cNvPr id="4" name="Rectangle 3"/>
          <p:cNvSpPr/>
          <p:nvPr/>
        </p:nvSpPr>
        <p:spPr>
          <a:xfrm>
            <a:off x="3777692" y="5852636"/>
            <a:ext cx="449183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**The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numbers in this table are too small for audience to read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easily.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82765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Content Slides….</a:t>
            </a:r>
            <a:endParaRPr lang="en-US" b="1" dirty="0">
              <a:solidFill>
                <a:srgbClr val="0000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If applicable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2874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1B27DB-06F4-4ED3-9534-1579434195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altLang="en-US" b="1" dirty="0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Conclusions</a:t>
            </a:r>
            <a:endParaRPr lang="en-US" dirty="0">
              <a:solidFill>
                <a:srgbClr val="0000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12D06A-2464-46D6-AF8E-05B396F8577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1603375"/>
          </a:xfrm>
        </p:spPr>
        <p:txBody>
          <a:bodyPr>
            <a:normAutofit/>
          </a:bodyPr>
          <a:lstStyle/>
          <a:p>
            <a:pPr lvl="0" defTabSz="3291279"/>
            <a:r>
              <a:rPr lang="en-US" sz="3200" dirty="0" smtClean="0">
                <a:solidFill>
                  <a:srgbClr val="00000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If applicable</a:t>
            </a:r>
            <a:endParaRPr lang="en-US" sz="3200" dirty="0">
              <a:solidFill>
                <a:srgbClr val="000000"/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44382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729C2C-BB0D-41E5-AE39-691DB43273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altLang="en-US" b="1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Acknowledgments</a:t>
            </a:r>
            <a:endParaRPr lang="en-US" dirty="0">
              <a:solidFill>
                <a:srgbClr val="0000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ctangle 477">
            <a:extLst>
              <a:ext uri="{FF2B5EF4-FFF2-40B4-BE49-F238E27FC236}">
                <a16:creationId xmlns:a16="http://schemas.microsoft.com/office/drawing/2014/main" id="{F1B56263-B147-46BA-801F-143149379BCC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838200" y="1825625"/>
            <a:ext cx="10515600" cy="14096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143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125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107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89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89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9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9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9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89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lvl="0" indent="0" defTabSz="914400" eaLnBrk="1" hangingPunct="1">
              <a:buNone/>
            </a:pPr>
            <a:r>
              <a:rPr lang="en-US" sz="2800" i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Acknowledge anyone who significantly helped you putting this presentation together.</a:t>
            </a:r>
          </a:p>
          <a:p>
            <a:pPr marL="0" indent="0" algn="just" eaLnBrk="1" hangingPunct="1">
              <a:spcBef>
                <a:spcPts val="1199"/>
              </a:spcBef>
              <a:buNone/>
            </a:pPr>
            <a:r>
              <a:rPr lang="en-US" altLang="en-US" sz="2800" dirty="0">
                <a:latin typeface="Arial" panose="020B0604020202020204" pitchFamily="34" charset="0"/>
                <a:cs typeface="Arial" panose="020B0604020202020204" pitchFamily="34" charset="0"/>
              </a:rPr>
              <a:t>The authors would like to thank ………for…….</a:t>
            </a:r>
            <a:endParaRPr lang="en-US" altLang="en-US" sz="28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15949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E31B4C-99B5-4C90-962C-AFEA4BE743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2540" y="347022"/>
            <a:ext cx="10515600" cy="782198"/>
          </a:xfrm>
        </p:spPr>
        <p:txBody>
          <a:bodyPr>
            <a:normAutofit/>
          </a:bodyPr>
          <a:lstStyle/>
          <a:p>
            <a:pPr algn="ctr"/>
            <a:r>
              <a:rPr lang="en-US" altLang="en-US" b="1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References</a:t>
            </a:r>
            <a:endParaRPr lang="en-US" dirty="0">
              <a:solidFill>
                <a:srgbClr val="0000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F11CEB6-BACF-4CBB-8465-B510E35DDBDF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352540" y="1258530"/>
            <a:ext cx="11839460" cy="52475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1800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It is the responsibility of authors to ensure the accuracy of references.</a:t>
            </a:r>
            <a:r>
              <a:rPr lang="en-US" sz="1800" b="1" dirty="0">
                <a:solidFill>
                  <a:srgbClr val="FF0000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en-US" sz="1800" b="1" dirty="0" smtClean="0">
                <a:solidFill>
                  <a:srgbClr val="FF0000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/>
            </a:r>
            <a:br>
              <a:rPr lang="en-US" sz="1800" b="1" dirty="0" smtClean="0">
                <a:solidFill>
                  <a:srgbClr val="FF0000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</a:br>
            <a:r>
              <a:rPr lang="en-US" sz="1800" b="1" dirty="0" smtClean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Please </a:t>
            </a:r>
            <a:r>
              <a:rPr lang="en-US" sz="1800" b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include all authors, and do not use “et al.”</a:t>
            </a:r>
          </a:p>
          <a:p>
            <a:pPr marL="0" indent="0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de-DE" sz="18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The following format for journals (1), books (2), </a:t>
            </a:r>
            <a:r>
              <a:rPr lang="en-US" sz="1800" b="1" i="1" dirty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thesis (3), patents (4), and websites (5) must be used:</a:t>
            </a:r>
            <a:endParaRPr lang="en-US" sz="1800" b="1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pPr marL="0" indent="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AutoNum type="arabicParenBoth"/>
            </a:pPr>
            <a:r>
              <a:rPr lang="en-US" sz="2000" dirty="0" smtClean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 </a:t>
            </a:r>
            <a:r>
              <a:rPr lang="en-US" sz="2000" dirty="0" err="1" smtClean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Balsara</a:t>
            </a:r>
            <a:r>
              <a:rPr lang="en-US" sz="2000"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, N. P.; Fetters, L. J.; </a:t>
            </a:r>
            <a:r>
              <a:rPr lang="en-US" sz="2000" dirty="0" err="1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Hadjichristidis</a:t>
            </a:r>
            <a:r>
              <a:rPr lang="en-US" sz="2000"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, N.; Lohse, D. J.; Han, C. C.; </a:t>
            </a:r>
            <a:r>
              <a:rPr lang="en-US" sz="2000" dirty="0" err="1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Graessley</a:t>
            </a:r>
            <a:r>
              <a:rPr lang="en-US" sz="2000"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, W. W</a:t>
            </a:r>
            <a:r>
              <a:rPr lang="en-US" sz="2000" dirty="0" smtClean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.; </a:t>
            </a:r>
            <a:r>
              <a:rPr lang="en-US" sz="2000" dirty="0" err="1" smtClean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Krishnamoorti</a:t>
            </a:r>
            <a:r>
              <a:rPr lang="en-US" sz="2000"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, R. Salt-Induced Association of Lactoglobulin by X-ray Scattering. </a:t>
            </a:r>
            <a:r>
              <a:rPr lang="en-US" sz="2000" i="1"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Macromolecules </a:t>
            </a:r>
            <a:r>
              <a:rPr lang="en-US" sz="2000" b="1"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1999</a:t>
            </a:r>
            <a:r>
              <a:rPr lang="en-US" sz="2000"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, 32, 6137–6147</a:t>
            </a:r>
            <a:r>
              <a:rPr lang="en-US" sz="2000" dirty="0" smtClean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.</a:t>
            </a:r>
          </a:p>
          <a:p>
            <a:pPr marL="0" indent="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2000"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(2) </a:t>
            </a:r>
            <a:r>
              <a:rPr lang="en-US" sz="2000" dirty="0" err="1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Wignall</a:t>
            </a:r>
            <a:r>
              <a:rPr lang="en-US" sz="2000"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, G. D. In Encyclopedia of Polymer Science and Engineering, 2nd ed.; Mark, H. F., </a:t>
            </a:r>
            <a:r>
              <a:rPr lang="en-US" sz="2000" dirty="0" err="1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Bikales</a:t>
            </a:r>
            <a:r>
              <a:rPr lang="en-US" sz="2000"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, </a:t>
            </a:r>
            <a:r>
              <a:rPr lang="en-US" sz="2000" dirty="0" smtClean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N</a:t>
            </a:r>
            <a:r>
              <a:rPr lang="en-US" sz="2000"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. M., </a:t>
            </a:r>
            <a:r>
              <a:rPr lang="en-US" sz="2000" dirty="0" err="1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Overberger</a:t>
            </a:r>
            <a:r>
              <a:rPr lang="en-US" sz="2000"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, C. C., </a:t>
            </a:r>
            <a:r>
              <a:rPr lang="en-US" sz="2000" dirty="0" err="1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Menges</a:t>
            </a:r>
            <a:r>
              <a:rPr lang="en-US" sz="2000"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, G., Eds.; Wiley-</a:t>
            </a:r>
            <a:r>
              <a:rPr lang="en-US" sz="2000" dirty="0" err="1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Interscience</a:t>
            </a:r>
            <a:r>
              <a:rPr lang="en-US" sz="2000"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: New York, 1999; Vol. 10, p 112.</a:t>
            </a:r>
          </a:p>
          <a:p>
            <a:pPr marL="0" indent="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2000"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(3) Author, </a:t>
            </a:r>
            <a:r>
              <a:rPr lang="en-US" sz="2000" i="1"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Degree Thesis</a:t>
            </a:r>
            <a:r>
              <a:rPr lang="en-US" sz="2000"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, University (location if not obvious), Month, </a:t>
            </a:r>
            <a:r>
              <a:rPr lang="en-US" sz="2000" b="1"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Year</a:t>
            </a:r>
            <a:r>
              <a:rPr lang="en-US" sz="2000"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.</a:t>
            </a:r>
          </a:p>
          <a:p>
            <a:pPr marL="0" indent="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2000"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(4) W. Lehmann, H. Rinke (Bayer AG) </a:t>
            </a:r>
            <a:r>
              <a:rPr lang="en-US" sz="2000" i="1"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Ger. 838217</a:t>
            </a:r>
            <a:r>
              <a:rPr lang="en-US" sz="2000"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, </a:t>
            </a:r>
            <a:r>
              <a:rPr lang="en-US" sz="2000" b="1"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1952</a:t>
            </a:r>
            <a:r>
              <a:rPr lang="en-US" sz="2000"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.</a:t>
            </a:r>
          </a:p>
          <a:p>
            <a:pPr marL="0" indent="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2000" dirty="0">
                <a:latin typeface="Arial" panose="020B0604020202020204" pitchFamily="34" charset="0"/>
                <a:ea typeface="Arial Unicode MS" panose="020B0604020202020204" pitchFamily="34" charset="-128"/>
                <a:cs typeface="Arial" panose="020B0604020202020204" pitchFamily="34" charset="0"/>
              </a:rPr>
              <a:t>(5) Author, Short description or title, URL, accessed: Month, Year.</a:t>
            </a:r>
          </a:p>
          <a:p>
            <a:pPr marL="0" indent="0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en-US" sz="1600" dirty="0">
              <a:latin typeface="Helvetica" panose="020B0604020202020204" pitchFamily="34" charset="0"/>
              <a:ea typeface="Calibri" panose="020F0502020204030204" pitchFamily="34" charset="0"/>
              <a:cs typeface="Helvetica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180022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91726" y="2308143"/>
            <a:ext cx="10696074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Tell a compelling and cohesive story by building a flow and 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providing 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a clear connection between the slides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endParaRPr lang="en-US" sz="3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Here is a simple and direct approach 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by 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Aristotle whenever you need to give a presentation: </a:t>
            </a:r>
            <a:r>
              <a:rPr lang="en-US" sz="3200" i="1" dirty="0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"Tell </a:t>
            </a:r>
            <a:r>
              <a:rPr lang="en-US" sz="3200" i="1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them what you are going to tell them, tell them, then tell them what you told them</a:t>
            </a:r>
            <a:r>
              <a:rPr lang="en-US" sz="3200" i="1" dirty="0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.“ </a:t>
            </a:r>
          </a:p>
          <a:p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91726" y="513749"/>
            <a:ext cx="1146339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How to g</a:t>
            </a:r>
            <a:r>
              <a:rPr lang="en-US" sz="3600" b="1" dirty="0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ive </a:t>
            </a:r>
            <a:r>
              <a:rPr lang="en-US" sz="3600" b="1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</a:t>
            </a:r>
            <a:r>
              <a:rPr lang="en-US" sz="3600" b="1" dirty="0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great </a:t>
            </a:r>
            <a:r>
              <a:rPr lang="en-US" sz="3600" b="1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en-US" sz="3600" b="1" dirty="0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peech</a:t>
            </a:r>
            <a:r>
              <a:rPr lang="en-US" sz="3600" dirty="0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convey </a:t>
            </a:r>
            <a:r>
              <a:rPr lang="en-US" sz="3600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your </a:t>
            </a:r>
            <a:r>
              <a:rPr lang="en-US" sz="3600" dirty="0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story and convince </a:t>
            </a:r>
            <a:r>
              <a:rPr lang="en-US" sz="3600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your </a:t>
            </a:r>
            <a:r>
              <a:rPr lang="en-US" sz="3600" dirty="0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audience.</a:t>
            </a:r>
            <a:endParaRPr lang="en-US" sz="3600" dirty="0">
              <a:solidFill>
                <a:srgbClr val="0000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53817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Also….</a:t>
            </a:r>
            <a:endParaRPr lang="en-US" sz="3600" dirty="0">
              <a:solidFill>
                <a:srgbClr val="0000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440614"/>
            <a:ext cx="10515600" cy="4502986"/>
          </a:xfrm>
        </p:spPr>
        <p:txBody>
          <a:bodyPr>
            <a:noAutofit/>
          </a:bodyPr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Be Sure to Proofread! </a:t>
            </a:r>
          </a:p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Ask yourself “</a:t>
            </a:r>
            <a:r>
              <a:rPr lang="en-US" i="1" dirty="0" smtClean="0">
                <a:latin typeface="Arial" panose="020B0604020202020204" pitchFamily="34" charset="0"/>
                <a:cs typeface="Arial" panose="020B0604020202020204" pitchFamily="34" charset="0"/>
              </a:rPr>
              <a:t>Do </a:t>
            </a:r>
            <a:r>
              <a:rPr lang="en-US" i="1" dirty="0">
                <a:latin typeface="Arial" panose="020B0604020202020204" pitchFamily="34" charset="0"/>
                <a:cs typeface="Arial" panose="020B0604020202020204" pitchFamily="34" charset="0"/>
              </a:rPr>
              <a:t>the slides connect? Do they tell a story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?”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If needed,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shuffle your slides to find a cleaner way for the concepts to fit together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Use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slides to illustrate your points (not vice versa)</a:t>
            </a:r>
          </a:p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Be Sure to Practice your Oral Presentation!</a:t>
            </a:r>
          </a:p>
          <a:p>
            <a:pPr lvl="1"/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Practice to become very familiar with it</a:t>
            </a:r>
          </a:p>
          <a:p>
            <a:pPr lvl="1"/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Practice to time it – 10 min or less.  </a:t>
            </a:r>
          </a:p>
          <a:p>
            <a:pPr lvl="1"/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Talk to the audience and not the screen (eye contact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marL="457200" lvl="1" indent="0">
              <a:buNone/>
            </a:pP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71985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Introduction / Outline / Overview</a:t>
            </a:r>
            <a:endParaRPr lang="en-US" b="1" dirty="0">
              <a:solidFill>
                <a:srgbClr val="0000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99993"/>
            <a:ext cx="10515600" cy="3328268"/>
          </a:xfrm>
        </p:spPr>
        <p:txBody>
          <a:bodyPr>
            <a:normAutofit/>
          </a:bodyPr>
          <a:lstStyle/>
          <a:p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Introduce your topic to the audience </a:t>
            </a:r>
          </a:p>
          <a:p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Use bullet points to simplify the outline or introduction.</a:t>
            </a:r>
          </a:p>
          <a:p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Try 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to keep a short and simple list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. A 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long list with more than five bullet points 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with too many words can 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be a distraction for an audience. </a:t>
            </a:r>
            <a:endParaRPr lang="en-US" sz="3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91914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Key design elements</a:t>
            </a:r>
            <a:endParaRPr lang="en-US" b="1" dirty="0">
              <a:solidFill>
                <a:srgbClr val="0000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Use simple and clean design themes </a:t>
            </a:r>
          </a:p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Keep slide animations between slides to a minimum</a:t>
            </a:r>
          </a:p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Be consistent throughout the presentation with the font and the size of text</a:t>
            </a:r>
          </a:p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Do not capitalize every word in your slide.</a:t>
            </a:r>
          </a:p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Prepare uncluttered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slides</a:t>
            </a: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/>
          </a:p>
          <a:p>
            <a:endParaRPr lang="en-US" sz="3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81671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Key design </a:t>
            </a:r>
            <a:r>
              <a:rPr lang="en-US" b="1" dirty="0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elements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472698"/>
            <a:ext cx="10515600" cy="3949534"/>
          </a:xfrm>
        </p:spPr>
        <p:txBody>
          <a:bodyPr>
            <a:noAutofit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Use text that is easy for the audience to read.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Use dark letters on a light color or white background. Try to use high contrast combinations. 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Stay away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from using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a red or bright green background color. For example, red-green or yellow-green color combinations can be very difficult to read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Additional information: see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YouTube video “Susan McConnell (Stanford): Designing effective scientific presentations”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https://youtu.be/Hp7Id3Yb9XQ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5048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Prepare easy to read </a:t>
            </a:r>
            <a:r>
              <a:rPr lang="en-US" b="1" dirty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en-US" b="1" dirty="0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lides</a:t>
            </a:r>
            <a:endParaRPr lang="en-US" b="1" dirty="0">
              <a:solidFill>
                <a:srgbClr val="0000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Verdana is an easy to read font, 32 point </a:t>
            </a:r>
          </a:p>
          <a:p>
            <a:endParaRPr lang="en-US" sz="3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en-US" sz="3200" dirty="0" smtClean="0"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Arial is a popular font, 32 point,    </a:t>
            </a:r>
            <a:r>
              <a:rPr lang="en-US" sz="3200" dirty="0" smtClean="0">
                <a:latin typeface="Helvetica" panose="020B0604020202020204" pitchFamily="34" charset="0"/>
                <a:ea typeface="Verdana" panose="020B0604030504040204" pitchFamily="34" charset="0"/>
                <a:cs typeface="Helvetica" panose="020B0604020202020204" pitchFamily="34" charset="0"/>
              </a:rPr>
              <a:t>and Helvetica too</a:t>
            </a:r>
          </a:p>
          <a:p>
            <a:endParaRPr lang="en-US" sz="3200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r>
              <a:rPr lang="en-US" sz="3600" dirty="0" smtClean="0">
                <a:ea typeface="Verdana" panose="020B0604030504040204" pitchFamily="34" charset="0"/>
                <a:cs typeface="Arial" panose="020B0604020202020204" pitchFamily="34" charset="0"/>
              </a:rPr>
              <a:t>Calibri – one size up is recommended, this is 36 point</a:t>
            </a:r>
            <a:endParaRPr lang="en-US" sz="3600" dirty="0" smtClean="0">
              <a:latin typeface="Palatino Linotype" panose="02040502050505030304" pitchFamily="18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endParaRPr lang="en-US" sz="3200" dirty="0">
              <a:latin typeface="Palatino Linotype" panose="02040502050505030304" pitchFamily="18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r>
              <a:rPr lang="en-US" sz="3200" dirty="0" smtClean="0"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Times New Roman is a nice looking font, 32 point</a:t>
            </a:r>
          </a:p>
          <a:p>
            <a:endParaRPr lang="en-US" sz="3200" dirty="0"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919000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Hard to read slides generally have too much text and/or too small font.</a:t>
            </a:r>
            <a:endParaRPr lang="en-US" dirty="0">
              <a:solidFill>
                <a:srgbClr val="0000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845339"/>
          </a:xfrm>
        </p:spPr>
        <p:txBody>
          <a:bodyPr>
            <a:normAutofit/>
          </a:bodyPr>
          <a:lstStyle/>
          <a:p>
            <a:endParaRPr lang="en-US" dirty="0" smtClean="0">
              <a:latin typeface="Lucida Handwriting" panose="03010101010101010101" pitchFamily="66" charset="0"/>
            </a:endParaRPr>
          </a:p>
          <a:p>
            <a:r>
              <a:rPr lang="en-US" dirty="0" smtClean="0">
                <a:latin typeface="Lucida Handwriting" panose="03010101010101010101" pitchFamily="66" charset="0"/>
              </a:rPr>
              <a:t>Lucida handwriting is more difficult to read</a:t>
            </a:r>
            <a:endParaRPr lang="en-US" dirty="0"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r>
              <a:rPr lang="en-US" dirty="0" err="1" smtClean="0">
                <a:latin typeface="AR BERKLEY" panose="02000000000000000000" pitchFamily="2" charset="0"/>
              </a:rPr>
              <a:t>Ar</a:t>
            </a:r>
            <a:r>
              <a:rPr lang="en-US" dirty="0" smtClean="0">
                <a:latin typeface="AR BERKLEY" panose="02000000000000000000" pitchFamily="2" charset="0"/>
              </a:rPr>
              <a:t> Berkley is more difficult to read</a:t>
            </a:r>
            <a:endParaRPr lang="en-US" dirty="0">
              <a:latin typeface="AR BERKLEY" panose="02000000000000000000" pitchFamily="2" charset="0"/>
            </a:endParaRPr>
          </a:p>
          <a:p>
            <a:r>
              <a:rPr lang="en-US" sz="2000" dirty="0" smtClean="0">
                <a:latin typeface="Kristen ITC" panose="03050502040202030202" pitchFamily="66" charset="0"/>
              </a:rPr>
              <a:t>Kristen ITC does not look professional, 20 point too small for a slide </a:t>
            </a:r>
            <a:endParaRPr lang="en-US" dirty="0">
              <a:latin typeface="Kristen ITC" panose="03050502040202030202" pitchFamily="66" charset="0"/>
            </a:endParaRPr>
          </a:p>
          <a:p>
            <a:r>
              <a:rPr lang="en-US" sz="2000" dirty="0" smtClean="0">
                <a:latin typeface="Helvetica" panose="020B0604020202020204" pitchFamily="34" charset="0"/>
                <a:cs typeface="Helvetica" panose="020B0604020202020204" pitchFamily="34" charset="0"/>
              </a:rPr>
              <a:t>Helvetica, but small font size, 20 point is too small for a slide </a:t>
            </a:r>
          </a:p>
          <a:p>
            <a:r>
              <a:rPr lang="en-US" sz="2000" dirty="0" smtClean="0">
                <a:latin typeface="Helvetica" panose="020B0604020202020204" pitchFamily="34" charset="0"/>
                <a:cs typeface="Helvetica" panose="020B0604020202020204" pitchFamily="34" charset="0"/>
              </a:rPr>
              <a:t>You want to have some white space on the slide so that it doesn’t look busy</a:t>
            </a:r>
          </a:p>
          <a:p>
            <a:r>
              <a:rPr lang="en-US" sz="2000" dirty="0" smtClean="0">
                <a:latin typeface="Helvetica" panose="020B0604020202020204" pitchFamily="34" charset="0"/>
                <a:cs typeface="Helvetica" panose="020B0604020202020204" pitchFamily="34" charset="0"/>
              </a:rPr>
              <a:t>You can have text and graphics on one slide – be sure both are easy to read</a:t>
            </a:r>
          </a:p>
          <a:p>
            <a:r>
              <a:rPr lang="en-US" sz="2000" dirty="0" smtClean="0">
                <a:latin typeface="Helvetica" panose="020B0604020202020204" pitchFamily="34" charset="0"/>
                <a:cs typeface="Helvetica" panose="020B0604020202020204" pitchFamily="34" charset="0"/>
              </a:rPr>
              <a:t>Do not fill up the slide with text and graphics</a:t>
            </a:r>
          </a:p>
          <a:p>
            <a:r>
              <a:rPr lang="en-US" sz="2000" dirty="0" smtClean="0">
                <a:latin typeface="Helvetica" panose="020B0604020202020204" pitchFamily="34" charset="0"/>
                <a:cs typeface="Helvetica" panose="020B0604020202020204" pitchFamily="34" charset="0"/>
              </a:rPr>
              <a:t>Color can add to a presentation, but keep it simple</a:t>
            </a:r>
          </a:p>
          <a:p>
            <a:r>
              <a:rPr lang="en-US" sz="2000" dirty="0" smtClean="0">
                <a:latin typeface="Helvetica" panose="020B0604020202020204" pitchFamily="34" charset="0"/>
                <a:cs typeface="Helvetica" panose="020B0604020202020204" pitchFamily="34" charset="0"/>
              </a:rPr>
              <a:t>Remember that the slides do not and should not contain all of the words you will speak</a:t>
            </a:r>
          </a:p>
          <a:p>
            <a:r>
              <a:rPr lang="en-US" sz="2000" dirty="0" smtClean="0">
                <a:latin typeface="Helvetica" panose="020B0604020202020204" pitchFamily="34" charset="0"/>
                <a:cs typeface="Helvetica" panose="020B0604020202020204" pitchFamily="34" charset="0"/>
              </a:rPr>
              <a:t>If in doubt,  increase the size</a:t>
            </a:r>
          </a:p>
        </p:txBody>
      </p:sp>
    </p:spTree>
    <p:extLst>
      <p:ext uri="{BB962C8B-B14F-4D97-AF65-F5344CB8AC3E}">
        <p14:creationId xmlns:p14="http://schemas.microsoft.com/office/powerpoint/2010/main" val="22240514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0694" y="258247"/>
            <a:ext cx="10515600" cy="1325563"/>
          </a:xfrm>
        </p:spPr>
        <p:txBody>
          <a:bodyPr>
            <a:normAutofit/>
          </a:bodyPr>
          <a:lstStyle/>
          <a:p>
            <a:r>
              <a:rPr lang="en-US" sz="3200" b="1" dirty="0" smtClean="0">
                <a:solidFill>
                  <a:srgbClr val="00009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 not use too small or low quality images. </a:t>
            </a:r>
            <a:endParaRPr lang="en-US" sz="3200" b="1" dirty="0">
              <a:solidFill>
                <a:srgbClr val="00009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5591" y="2327540"/>
            <a:ext cx="2100936" cy="1400623"/>
          </a:xfr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04084" y="4553367"/>
            <a:ext cx="2815486" cy="1837178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88035" y="1879960"/>
            <a:ext cx="1916119" cy="20158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57640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449</TotalTime>
  <Words>644</Words>
  <Application>Microsoft Office PowerPoint</Application>
  <PresentationFormat>Widescreen</PresentationFormat>
  <Paragraphs>81</Paragraphs>
  <Slides>16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12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9" baseType="lpstr">
      <vt:lpstr>KaiTi</vt:lpstr>
      <vt:lpstr>AR BERKLEY</vt:lpstr>
      <vt:lpstr>Arial</vt:lpstr>
      <vt:lpstr>Arial Unicode MS</vt:lpstr>
      <vt:lpstr>Calibri</vt:lpstr>
      <vt:lpstr>Calibri Light</vt:lpstr>
      <vt:lpstr>Helvetica</vt:lpstr>
      <vt:lpstr>Kristen ITC</vt:lpstr>
      <vt:lpstr>Lucida Handwriting</vt:lpstr>
      <vt:lpstr>Palatino Linotype</vt:lpstr>
      <vt:lpstr>Times New Roman</vt:lpstr>
      <vt:lpstr>Verdana</vt:lpstr>
      <vt:lpstr>Office Theme</vt:lpstr>
      <vt:lpstr>Title</vt:lpstr>
      <vt:lpstr>PowerPoint Presentation</vt:lpstr>
      <vt:lpstr>Also….</vt:lpstr>
      <vt:lpstr>Introduction / Outline / Overview</vt:lpstr>
      <vt:lpstr>Key design elements</vt:lpstr>
      <vt:lpstr>Key design elements</vt:lpstr>
      <vt:lpstr>Prepare easy to read slides</vt:lpstr>
      <vt:lpstr>Hard to read slides generally have too much text and/or too small font.</vt:lpstr>
      <vt:lpstr>Do not use too small or low quality images. </vt:lpstr>
      <vt:lpstr>PowerPoint Presentation</vt:lpstr>
      <vt:lpstr>Use large and high quality images</vt:lpstr>
      <vt:lpstr>PowerPoint Presentation</vt:lpstr>
      <vt:lpstr>Content Slides….</vt:lpstr>
      <vt:lpstr>Conclusions</vt:lpstr>
      <vt:lpstr>Acknowledgments</vt:lpstr>
      <vt:lpstr>References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</dc:title>
  <dc:creator>Ebru Buyuktanir</dc:creator>
  <cp:lastModifiedBy>Buyuktanir, Ebru A.</cp:lastModifiedBy>
  <cp:revision>77</cp:revision>
  <dcterms:created xsi:type="dcterms:W3CDTF">2018-03-19T22:43:58Z</dcterms:created>
  <dcterms:modified xsi:type="dcterms:W3CDTF">2018-03-29T19:32:21Z</dcterms:modified>
</cp:coreProperties>
</file>