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9" r:id="rId3"/>
    <p:sldId id="258" r:id="rId4"/>
    <p:sldId id="260" r:id="rId5"/>
    <p:sldId id="268" r:id="rId6"/>
    <p:sldId id="267" r:id="rId7"/>
    <p:sldId id="266" r:id="rId8"/>
    <p:sldId id="262" r:id="rId9"/>
    <p:sldId id="263" r:id="rId10"/>
    <p:sldId id="264"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BEA0F3-C1A1-4F27-A305-FC254DBC083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D838412-D9A7-419A-95CB-70F181B7C57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57B5B49-E579-4853-AA54-5849797A2D4B}"/>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5" name="Footer Placeholder 4">
            <a:extLst>
              <a:ext uri="{FF2B5EF4-FFF2-40B4-BE49-F238E27FC236}">
                <a16:creationId xmlns:a16="http://schemas.microsoft.com/office/drawing/2014/main" id="{9ED08C46-D0F9-471B-9CB7-864547F154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1FCBE1-2EF0-4A4C-9C0B-FC17288A25DD}"/>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18931346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0C293-5294-4586-B08E-2CFB7E69EA1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8A12BCB-449C-485C-A496-D06F46D8868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6857F3-BBF9-4855-8FF9-D68974E7A610}"/>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5" name="Footer Placeholder 4">
            <a:extLst>
              <a:ext uri="{FF2B5EF4-FFF2-40B4-BE49-F238E27FC236}">
                <a16:creationId xmlns:a16="http://schemas.microsoft.com/office/drawing/2014/main" id="{E5F68FCA-8A65-41FD-B918-B7416BA994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D061CC3-702D-45A2-80C3-3F770603AF9B}"/>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1832942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DC015865-E0B2-4C67-BE19-ACD2A9E35C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3129BAC-54F4-4FC1-A1D4-751D478A79E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D769738-41E4-42BF-A076-0A9F02254094}"/>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5" name="Footer Placeholder 4">
            <a:extLst>
              <a:ext uri="{FF2B5EF4-FFF2-40B4-BE49-F238E27FC236}">
                <a16:creationId xmlns:a16="http://schemas.microsoft.com/office/drawing/2014/main" id="{EEE41691-D0D6-4E62-8E72-5E6A2A71F1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B0D951-4CD5-413E-B91B-D8BE213A17C9}"/>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3874382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C11F16-777D-4F70-B988-A4F3A23718A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8E1FE4-053F-4663-803A-F034E9D6BF9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F08ED6-F198-4845-897E-451F9D540687}"/>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5" name="Footer Placeholder 4">
            <a:extLst>
              <a:ext uri="{FF2B5EF4-FFF2-40B4-BE49-F238E27FC236}">
                <a16:creationId xmlns:a16="http://schemas.microsoft.com/office/drawing/2014/main" id="{E7AE32CD-0EE9-4D3A-BF75-72723375B5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3905F55-C093-42AC-AACF-4128DF417CEA}"/>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536201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DDDAB-D53B-4DBD-8D87-C67D720B6DC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6954A6F-56C0-4D4E-A664-8607B8C26CE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0FBDFB4-FB8F-4332-9E81-922E673A0AD6}"/>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5" name="Footer Placeholder 4">
            <a:extLst>
              <a:ext uri="{FF2B5EF4-FFF2-40B4-BE49-F238E27FC236}">
                <a16:creationId xmlns:a16="http://schemas.microsoft.com/office/drawing/2014/main" id="{5F4840E3-7372-45E4-9E11-0334D1A1CFE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015F8D-B41A-4D3D-982C-4C6EB818B6B0}"/>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2534368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22B6A0-D177-430D-943B-E7A238D033E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8168188-5231-4867-86ED-E6A249CC929C}"/>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6344D30-174D-422B-9D34-D689FE52D8B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9C38E81-CB6D-4B78-A0FA-49266C7E95F7}"/>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6" name="Footer Placeholder 5">
            <a:extLst>
              <a:ext uri="{FF2B5EF4-FFF2-40B4-BE49-F238E27FC236}">
                <a16:creationId xmlns:a16="http://schemas.microsoft.com/office/drawing/2014/main" id="{5EC8837C-3CB0-40A8-A8EF-D85A9CB58DA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73B5D4-0E0B-4D50-ABE8-406CF59E5C43}"/>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3469390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6287EE-AF79-4909-8ED8-AF1445C60C2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A7036B0-A419-42C6-B4BD-8301D0AA1BD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466D531-BCEA-48D4-A9F5-18F64850A95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5300753-2FEB-42EA-BF2E-15187B486E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28FFE18-3C30-4768-94CD-46F4C6135F0A}"/>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4361993-274D-4061-ABFA-31A636AD7A1D}"/>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8" name="Footer Placeholder 7">
            <a:extLst>
              <a:ext uri="{FF2B5EF4-FFF2-40B4-BE49-F238E27FC236}">
                <a16:creationId xmlns:a16="http://schemas.microsoft.com/office/drawing/2014/main" id="{67445D3D-F75F-4A1B-8FEF-43E3F974C3F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885755E-86D7-49A8-9EB2-A7B581ABB2EC}"/>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10683683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9DD44-6E7F-41E0-BE60-8357C375C32E}"/>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05A8B57-5143-4E5F-9F2E-9BF41FD14301}"/>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4" name="Footer Placeholder 3">
            <a:extLst>
              <a:ext uri="{FF2B5EF4-FFF2-40B4-BE49-F238E27FC236}">
                <a16:creationId xmlns:a16="http://schemas.microsoft.com/office/drawing/2014/main" id="{87076551-8747-4452-A524-4359522416D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AD59CA1-CFAA-4CED-AB63-D40BEDE887B4}"/>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17183568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FFA103-5726-4725-B5A6-EB292A2D4BB5}"/>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3" name="Footer Placeholder 2">
            <a:extLst>
              <a:ext uri="{FF2B5EF4-FFF2-40B4-BE49-F238E27FC236}">
                <a16:creationId xmlns:a16="http://schemas.microsoft.com/office/drawing/2014/main" id="{2E88A955-B6D5-4866-A443-6196F7F6CE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E259D4B-DB82-4E3D-AC21-CD5E3506E9FE}"/>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9805878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5DA7E5-774B-4B54-9756-662068F6CB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931379B-52AD-4E72-AA54-5FA1AE48448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033249B-F407-47E7-A144-7AF682F0F63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AE86C837-826F-4C0B-BC57-CF406B851158}"/>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6" name="Footer Placeholder 5">
            <a:extLst>
              <a:ext uri="{FF2B5EF4-FFF2-40B4-BE49-F238E27FC236}">
                <a16:creationId xmlns:a16="http://schemas.microsoft.com/office/drawing/2014/main" id="{77597EBC-E977-4E2C-879D-EA5BE30E26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4A4EA8-59AE-4DC3-AF6C-70B2CA8B0410}"/>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31749721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E60B54-C92F-41C9-9D82-B43F8FEEB68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8CA0E9E-B06D-41C1-9139-596ECB6A6DC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BB9821E-87D9-422F-BF79-3F9C2B3D13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7A3D21CF-56A5-4676-908E-546B46898130}"/>
              </a:ext>
            </a:extLst>
          </p:cNvPr>
          <p:cNvSpPr>
            <a:spLocks noGrp="1"/>
          </p:cNvSpPr>
          <p:nvPr>
            <p:ph type="dt" sz="half" idx="10"/>
          </p:nvPr>
        </p:nvSpPr>
        <p:spPr/>
        <p:txBody>
          <a:bodyPr/>
          <a:lstStyle/>
          <a:p>
            <a:fld id="{DA167DD9-5140-4F80-97B2-B30207CD11C7}" type="datetimeFigureOut">
              <a:rPr lang="en-US" smtClean="0"/>
              <a:t>3/19/2018</a:t>
            </a:fld>
            <a:endParaRPr lang="en-US"/>
          </a:p>
        </p:txBody>
      </p:sp>
      <p:sp>
        <p:nvSpPr>
          <p:cNvPr id="6" name="Footer Placeholder 5">
            <a:extLst>
              <a:ext uri="{FF2B5EF4-FFF2-40B4-BE49-F238E27FC236}">
                <a16:creationId xmlns:a16="http://schemas.microsoft.com/office/drawing/2014/main" id="{3E73FC4C-02A7-4490-8237-BFC22F6CCF8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4D5163-FB80-440E-A410-0BCA0F9CEE84}"/>
              </a:ext>
            </a:extLst>
          </p:cNvPr>
          <p:cNvSpPr>
            <a:spLocks noGrp="1"/>
          </p:cNvSpPr>
          <p:nvPr>
            <p:ph type="sldNum" sz="quarter" idx="12"/>
          </p:nvPr>
        </p:nvSpPr>
        <p:spPr/>
        <p:txBody>
          <a:bodyPr/>
          <a:lstStyle/>
          <a:p>
            <a:fld id="{EFA1A611-A791-411A-BFAB-9D218D8F5929}" type="slidenum">
              <a:rPr lang="en-US" smtClean="0"/>
              <a:t>‹#›</a:t>
            </a:fld>
            <a:endParaRPr lang="en-US"/>
          </a:p>
        </p:txBody>
      </p:sp>
    </p:spTree>
    <p:extLst>
      <p:ext uri="{BB962C8B-B14F-4D97-AF65-F5344CB8AC3E}">
        <p14:creationId xmlns:p14="http://schemas.microsoft.com/office/powerpoint/2010/main" val="20647620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41CEED-EDB3-4770-87FE-C05DFB26E95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41D2EDE-DFE5-4BEF-8BEB-943B505A03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6E15697-D9FA-4E70-AFA7-CF6EBB52424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167DD9-5140-4F80-97B2-B30207CD11C7}" type="datetimeFigureOut">
              <a:rPr lang="en-US" smtClean="0"/>
              <a:t>3/19/2018</a:t>
            </a:fld>
            <a:endParaRPr lang="en-US"/>
          </a:p>
        </p:txBody>
      </p:sp>
      <p:sp>
        <p:nvSpPr>
          <p:cNvPr id="5" name="Footer Placeholder 4">
            <a:extLst>
              <a:ext uri="{FF2B5EF4-FFF2-40B4-BE49-F238E27FC236}">
                <a16:creationId xmlns:a16="http://schemas.microsoft.com/office/drawing/2014/main" id="{BF107906-689D-4AD5-8CA0-364B2BC2634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CA9EBA7-694C-4B25-859B-BD77891030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FA1A611-A791-411A-BFAB-9D218D8F5929}" type="slidenum">
              <a:rPr lang="en-US" smtClean="0"/>
              <a:t>‹#›</a:t>
            </a:fld>
            <a:endParaRPr lang="en-US"/>
          </a:p>
        </p:txBody>
      </p:sp>
    </p:spTree>
    <p:extLst>
      <p:ext uri="{BB962C8B-B14F-4D97-AF65-F5344CB8AC3E}">
        <p14:creationId xmlns:p14="http://schemas.microsoft.com/office/powerpoint/2010/main" val="10278492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2E585-2F0A-4ED8-97DC-41770F759F0A}"/>
              </a:ext>
            </a:extLst>
          </p:cNvPr>
          <p:cNvSpPr>
            <a:spLocks noGrp="1"/>
          </p:cNvSpPr>
          <p:nvPr>
            <p:ph type="ctrTitle"/>
          </p:nvPr>
        </p:nvSpPr>
        <p:spPr>
          <a:xfrm>
            <a:off x="1524000" y="2388093"/>
            <a:ext cx="9144000" cy="1121870"/>
          </a:xfrm>
        </p:spPr>
        <p:txBody>
          <a:bodyPr>
            <a:normAutofit/>
          </a:bodyPr>
          <a:lstStyle/>
          <a:p>
            <a:r>
              <a:rPr lang="en-US" sz="7200" b="1" dirty="0">
                <a:solidFill>
                  <a:srgbClr val="C00000"/>
                </a:solidFill>
                <a:latin typeface="Helvetica" panose="020B0604020202020204" pitchFamily="34" charset="0"/>
                <a:cs typeface="Helvetica" panose="020B0604020202020204" pitchFamily="34" charset="0"/>
              </a:rPr>
              <a:t>Title</a:t>
            </a:r>
          </a:p>
        </p:txBody>
      </p:sp>
      <p:sp>
        <p:nvSpPr>
          <p:cNvPr id="3" name="Subtitle 2">
            <a:extLst>
              <a:ext uri="{FF2B5EF4-FFF2-40B4-BE49-F238E27FC236}">
                <a16:creationId xmlns:a16="http://schemas.microsoft.com/office/drawing/2014/main" id="{81CD83FE-54B1-4640-A76D-26F0B262F110}"/>
              </a:ext>
            </a:extLst>
          </p:cNvPr>
          <p:cNvSpPr>
            <a:spLocks noGrp="1"/>
          </p:cNvSpPr>
          <p:nvPr>
            <p:ph type="subTitle" idx="1"/>
          </p:nvPr>
        </p:nvSpPr>
        <p:spPr/>
        <p:txBody>
          <a:bodyPr>
            <a:normAutofit/>
          </a:bodyPr>
          <a:lstStyle/>
          <a:p>
            <a:r>
              <a:rPr lang="en-US" sz="3200" dirty="0">
                <a:latin typeface="Helvetica" panose="020B0604020202020204" pitchFamily="34" charset="0"/>
                <a:cs typeface="Helvetica" panose="020B0604020202020204" pitchFamily="34" charset="0"/>
              </a:rPr>
              <a:t>Author name, Author name, and Advisor name</a:t>
            </a:r>
          </a:p>
          <a:p>
            <a:r>
              <a:rPr lang="en-US" altLang="en-US" sz="2800" i="1" dirty="0">
                <a:latin typeface="Helvetica" charset="0"/>
                <a:cs typeface="Helvetica" charset="0"/>
              </a:rPr>
              <a:t>Stark State College, North Canton, Ohio 44720.</a:t>
            </a:r>
          </a:p>
          <a:p>
            <a:endParaRPr lang="en-US" sz="3200" dirty="0">
              <a:latin typeface="Helvetica" panose="020B0604020202020204" pitchFamily="34" charset="0"/>
              <a:cs typeface="Helvetica" panose="020B0604020202020204" pitchFamily="34" charset="0"/>
            </a:endParaRPr>
          </a:p>
        </p:txBody>
      </p:sp>
      <p:pic>
        <p:nvPicPr>
          <p:cNvPr id="4" name="Picture 3">
            <a:extLst>
              <a:ext uri="{FF2B5EF4-FFF2-40B4-BE49-F238E27FC236}">
                <a16:creationId xmlns:a16="http://schemas.microsoft.com/office/drawing/2014/main" id="{F47DA0E9-63F4-40F4-A7E9-9740B8A0211C}"/>
              </a:ext>
            </a:extLst>
          </p:cNvPr>
          <p:cNvPicPr>
            <a:picLocks noChangeAspect="1"/>
          </p:cNvPicPr>
          <p:nvPr/>
        </p:nvPicPr>
        <p:blipFill>
          <a:blip r:embed="rId2"/>
          <a:stretch>
            <a:fillRect/>
          </a:stretch>
        </p:blipFill>
        <p:spPr>
          <a:xfrm>
            <a:off x="4802815" y="144463"/>
            <a:ext cx="2586370" cy="1563403"/>
          </a:xfrm>
          <a:prstGeom prst="rect">
            <a:avLst/>
          </a:prstGeom>
        </p:spPr>
      </p:pic>
    </p:spTree>
    <p:extLst>
      <p:ext uri="{BB962C8B-B14F-4D97-AF65-F5344CB8AC3E}">
        <p14:creationId xmlns:p14="http://schemas.microsoft.com/office/powerpoint/2010/main" val="2533127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31B4C-99B5-4C90-962C-AFEA4BE743A5}"/>
              </a:ext>
            </a:extLst>
          </p:cNvPr>
          <p:cNvSpPr>
            <a:spLocks noGrp="1"/>
          </p:cNvSpPr>
          <p:nvPr>
            <p:ph type="title"/>
          </p:nvPr>
        </p:nvSpPr>
        <p:spPr/>
        <p:txBody>
          <a:bodyPr/>
          <a:lstStyle/>
          <a:p>
            <a:pPr algn="ctr"/>
            <a:r>
              <a:rPr lang="en-US" altLang="en-US" sz="4401" b="1" dirty="0">
                <a:solidFill>
                  <a:srgbClr val="C00000"/>
                </a:solidFill>
                <a:latin typeface="Helvetica" panose="020B0604020202020204" pitchFamily="34" charset="0"/>
                <a:cs typeface="Helvetica" panose="020B0604020202020204" pitchFamily="34" charset="0"/>
              </a:rPr>
              <a:t>References</a:t>
            </a:r>
            <a:endParaRPr lang="en-US" dirty="0"/>
          </a:p>
        </p:txBody>
      </p:sp>
      <p:sp>
        <p:nvSpPr>
          <p:cNvPr id="4" name="Content Placeholder 3">
            <a:extLst>
              <a:ext uri="{FF2B5EF4-FFF2-40B4-BE49-F238E27FC236}">
                <a16:creationId xmlns:a16="http://schemas.microsoft.com/office/drawing/2014/main" id="{4F11CEB6-BACF-4CBB-8465-B510E35DDBDF}"/>
              </a:ext>
            </a:extLst>
          </p:cNvPr>
          <p:cNvSpPr txBox="1">
            <a:spLocks noGrp="1"/>
          </p:cNvSpPr>
          <p:nvPr>
            <p:ph idx="1"/>
          </p:nvPr>
        </p:nvSpPr>
        <p:spPr>
          <a:xfrm>
            <a:off x="838200" y="1497151"/>
            <a:ext cx="10515600" cy="4493538"/>
          </a:xfrm>
          <a:prstGeom prst="rect">
            <a:avLst/>
          </a:prstGeom>
          <a:noFill/>
        </p:spPr>
        <p:txBody>
          <a:bodyPr wrap="square" rtlCol="0">
            <a:spAutoFit/>
          </a:bodyPr>
          <a:lstStyle/>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It is the responsibility of authors to ensure the accuracy of references.</a:t>
            </a:r>
            <a:r>
              <a:rPr lang="en-US" sz="1200" dirty="0">
                <a:solidFill>
                  <a:srgbClr val="FF0000"/>
                </a:solidFill>
                <a:latin typeface="Helvetica" panose="020B0604020202020204" pitchFamily="34" charset="0"/>
                <a:ea typeface="Calibri" panose="020F0502020204030204" pitchFamily="34" charset="0"/>
                <a:cs typeface="Helvetica" panose="020B0604020202020204" pitchFamily="34" charset="0"/>
              </a:rPr>
              <a:t> </a:t>
            </a:r>
            <a:r>
              <a:rPr lang="en-US" sz="1200" dirty="0">
                <a:latin typeface="Helvetica" panose="020B0604020202020204" pitchFamily="34" charset="0"/>
                <a:ea typeface="Calibri" panose="020F0502020204030204" pitchFamily="34" charset="0"/>
                <a:cs typeface="Helvetica" panose="020B0604020202020204" pitchFamily="34" charset="0"/>
              </a:rPr>
              <a:t>Please include all authors, and do not use “et al.”</a:t>
            </a:r>
          </a:p>
          <a:p>
            <a:pPr marL="0" indent="0">
              <a:lnSpc>
                <a:spcPct val="150000"/>
              </a:lnSpc>
              <a:spcBef>
                <a:spcPts val="600"/>
              </a:spcBef>
              <a:spcAft>
                <a:spcPts val="600"/>
              </a:spcAft>
              <a:buNone/>
            </a:pPr>
            <a:r>
              <a:rPr lang="de-DE" sz="1200" i="1" dirty="0">
                <a:latin typeface="Helvetica" panose="020B0604020202020204" pitchFamily="34" charset="0"/>
                <a:ea typeface="MS Mincho" panose="02020609040205080304" pitchFamily="49" charset="-128"/>
                <a:cs typeface="Helvetica" panose="020B0604020202020204" pitchFamily="34" charset="0"/>
              </a:rPr>
              <a:t>The following format for journals (1), books (2), </a:t>
            </a:r>
            <a:r>
              <a:rPr lang="en-US" sz="1200" i="1" dirty="0">
                <a:latin typeface="Helvetica" panose="020B0604020202020204" pitchFamily="34" charset="0"/>
                <a:ea typeface="MS Mincho" panose="02020609040205080304" pitchFamily="49" charset="-128"/>
                <a:cs typeface="Helvetica" panose="020B0604020202020204" pitchFamily="34" charset="0"/>
              </a:rPr>
              <a:t>thesis (3), patents (4), and websites (5) </a:t>
            </a:r>
            <a:r>
              <a:rPr lang="en-US" sz="1200" i="1" dirty="0">
                <a:latin typeface="Helvetica" panose="020B0604020202020204" pitchFamily="34" charset="0"/>
                <a:ea typeface="Calibri" panose="020F0502020204030204" pitchFamily="34" charset="0"/>
                <a:cs typeface="Helvetica" panose="020B0604020202020204" pitchFamily="34" charset="0"/>
              </a:rPr>
              <a:t>must be used:</a:t>
            </a:r>
            <a:endParaRPr lang="en-US" sz="1200" dirty="0">
              <a:latin typeface="Helvetica" panose="020B0604020202020204" pitchFamily="34" charset="0"/>
              <a:ea typeface="Calibri" panose="020F0502020204030204" pitchFamily="34" charset="0"/>
              <a:cs typeface="Helvetica" panose="020B0604020202020204" pitchFamily="34" charset="0"/>
            </a:endParaRPr>
          </a:p>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(1) </a:t>
            </a:r>
            <a:r>
              <a:rPr lang="en-US" sz="1200" dirty="0" err="1">
                <a:latin typeface="Helvetica" panose="020B0604020202020204" pitchFamily="34" charset="0"/>
                <a:ea typeface="Calibri" panose="020F0502020204030204" pitchFamily="34" charset="0"/>
                <a:cs typeface="Helvetica" panose="020B0604020202020204" pitchFamily="34" charset="0"/>
              </a:rPr>
              <a:t>Balsara</a:t>
            </a:r>
            <a:r>
              <a:rPr lang="en-US" sz="1200" dirty="0">
                <a:latin typeface="Helvetica" panose="020B0604020202020204" pitchFamily="34" charset="0"/>
                <a:ea typeface="Calibri" panose="020F0502020204030204" pitchFamily="34" charset="0"/>
                <a:cs typeface="Helvetica" panose="020B0604020202020204" pitchFamily="34" charset="0"/>
              </a:rPr>
              <a:t>, N. P.; Fetters, L. J.; </a:t>
            </a:r>
            <a:r>
              <a:rPr lang="en-US" sz="1200" dirty="0" err="1">
                <a:latin typeface="Helvetica" panose="020B0604020202020204" pitchFamily="34" charset="0"/>
                <a:ea typeface="Calibri" panose="020F0502020204030204" pitchFamily="34" charset="0"/>
                <a:cs typeface="Helvetica" panose="020B0604020202020204" pitchFamily="34" charset="0"/>
              </a:rPr>
              <a:t>Hadjichristidis</a:t>
            </a:r>
            <a:r>
              <a:rPr lang="en-US" sz="1200" dirty="0">
                <a:latin typeface="Helvetica" panose="020B0604020202020204" pitchFamily="34" charset="0"/>
                <a:ea typeface="Calibri" panose="020F0502020204030204" pitchFamily="34" charset="0"/>
                <a:cs typeface="Helvetica" panose="020B0604020202020204" pitchFamily="34" charset="0"/>
              </a:rPr>
              <a:t>, N.; Lohse, D. J.; Han, C. C.; </a:t>
            </a:r>
            <a:r>
              <a:rPr lang="en-US" sz="1200" dirty="0" err="1">
                <a:latin typeface="Helvetica" panose="020B0604020202020204" pitchFamily="34" charset="0"/>
                <a:ea typeface="Calibri" panose="020F0502020204030204" pitchFamily="34" charset="0"/>
                <a:cs typeface="Helvetica" panose="020B0604020202020204" pitchFamily="34" charset="0"/>
              </a:rPr>
              <a:t>Graessley</a:t>
            </a:r>
            <a:r>
              <a:rPr lang="en-US" sz="1200" dirty="0">
                <a:latin typeface="Helvetica" panose="020B0604020202020204" pitchFamily="34" charset="0"/>
                <a:ea typeface="Calibri" panose="020F0502020204030204" pitchFamily="34" charset="0"/>
                <a:cs typeface="Helvetica" panose="020B0604020202020204" pitchFamily="34" charset="0"/>
              </a:rPr>
              <a:t>, W. W.; </a:t>
            </a:r>
            <a:r>
              <a:rPr lang="en-US" sz="1200" dirty="0" err="1">
                <a:latin typeface="Helvetica" panose="020B0604020202020204" pitchFamily="34" charset="0"/>
                <a:ea typeface="Calibri" panose="020F0502020204030204" pitchFamily="34" charset="0"/>
                <a:cs typeface="Helvetica" panose="020B0604020202020204" pitchFamily="34" charset="0"/>
              </a:rPr>
              <a:t>Krishnamoorti</a:t>
            </a:r>
            <a:r>
              <a:rPr lang="en-US" sz="1200" dirty="0">
                <a:latin typeface="Helvetica" panose="020B0604020202020204" pitchFamily="34" charset="0"/>
                <a:ea typeface="Calibri" panose="020F0502020204030204" pitchFamily="34" charset="0"/>
                <a:cs typeface="Helvetica" panose="020B0604020202020204" pitchFamily="34" charset="0"/>
              </a:rPr>
              <a:t>, R. Salt-Induced Association of Lactoglobulin by X-ray Scattering. </a:t>
            </a:r>
            <a:r>
              <a:rPr lang="en-US" sz="1200" i="1" dirty="0">
                <a:latin typeface="Helvetica" panose="020B0604020202020204" pitchFamily="34" charset="0"/>
                <a:ea typeface="Calibri" panose="020F0502020204030204" pitchFamily="34" charset="0"/>
                <a:cs typeface="Helvetica" panose="020B0604020202020204" pitchFamily="34" charset="0"/>
              </a:rPr>
              <a:t>Macromolecules </a:t>
            </a:r>
            <a:r>
              <a:rPr lang="en-US" sz="1200" b="1" dirty="0">
                <a:latin typeface="Helvetica" panose="020B0604020202020204" pitchFamily="34" charset="0"/>
                <a:ea typeface="Calibri" panose="020F0502020204030204" pitchFamily="34" charset="0"/>
                <a:cs typeface="Helvetica" panose="020B0604020202020204" pitchFamily="34" charset="0"/>
              </a:rPr>
              <a:t>1999</a:t>
            </a:r>
            <a:r>
              <a:rPr lang="en-US" sz="1200" dirty="0">
                <a:latin typeface="Helvetica" panose="020B0604020202020204" pitchFamily="34" charset="0"/>
                <a:ea typeface="Calibri" panose="020F0502020204030204" pitchFamily="34" charset="0"/>
                <a:cs typeface="Helvetica" panose="020B0604020202020204" pitchFamily="34" charset="0"/>
              </a:rPr>
              <a:t>, 32, 6137–6147.</a:t>
            </a:r>
          </a:p>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(2) </a:t>
            </a:r>
            <a:r>
              <a:rPr lang="en-US" sz="1200" dirty="0" err="1">
                <a:latin typeface="Helvetica" panose="020B0604020202020204" pitchFamily="34" charset="0"/>
                <a:ea typeface="Calibri" panose="020F0502020204030204" pitchFamily="34" charset="0"/>
                <a:cs typeface="Helvetica" panose="020B0604020202020204" pitchFamily="34" charset="0"/>
              </a:rPr>
              <a:t>Wignall</a:t>
            </a:r>
            <a:r>
              <a:rPr lang="en-US" sz="1200" dirty="0">
                <a:latin typeface="Helvetica" panose="020B0604020202020204" pitchFamily="34" charset="0"/>
                <a:ea typeface="Calibri" panose="020F0502020204030204" pitchFamily="34" charset="0"/>
                <a:cs typeface="Helvetica" panose="020B0604020202020204" pitchFamily="34" charset="0"/>
              </a:rPr>
              <a:t>, G. D. In Encyclopedia of Polymer Science and Engineering, 2nd ed.; Mark, H. F., </a:t>
            </a:r>
            <a:r>
              <a:rPr lang="en-US" sz="1200" dirty="0" err="1">
                <a:latin typeface="Helvetica" panose="020B0604020202020204" pitchFamily="34" charset="0"/>
                <a:ea typeface="Calibri" panose="020F0502020204030204" pitchFamily="34" charset="0"/>
                <a:cs typeface="Helvetica" panose="020B0604020202020204" pitchFamily="34" charset="0"/>
              </a:rPr>
              <a:t>Bikales</a:t>
            </a:r>
            <a:r>
              <a:rPr lang="en-US" sz="1200" dirty="0">
                <a:latin typeface="Helvetica" panose="020B0604020202020204" pitchFamily="34" charset="0"/>
                <a:ea typeface="Calibri" panose="020F0502020204030204" pitchFamily="34" charset="0"/>
                <a:cs typeface="Helvetica" panose="020B0604020202020204" pitchFamily="34" charset="0"/>
              </a:rPr>
              <a:t>, N. M., </a:t>
            </a:r>
            <a:r>
              <a:rPr lang="en-US" sz="1200" dirty="0" err="1">
                <a:latin typeface="Helvetica" panose="020B0604020202020204" pitchFamily="34" charset="0"/>
                <a:ea typeface="Calibri" panose="020F0502020204030204" pitchFamily="34" charset="0"/>
                <a:cs typeface="Helvetica" panose="020B0604020202020204" pitchFamily="34" charset="0"/>
              </a:rPr>
              <a:t>Overberger</a:t>
            </a:r>
            <a:r>
              <a:rPr lang="en-US" sz="1200" dirty="0">
                <a:latin typeface="Helvetica" panose="020B0604020202020204" pitchFamily="34" charset="0"/>
                <a:ea typeface="Calibri" panose="020F0502020204030204" pitchFamily="34" charset="0"/>
                <a:cs typeface="Helvetica" panose="020B0604020202020204" pitchFamily="34" charset="0"/>
              </a:rPr>
              <a:t>, C. C., Menges, G., Eds.; Wiley-</a:t>
            </a:r>
            <a:r>
              <a:rPr lang="en-US" sz="1200" dirty="0" err="1">
                <a:latin typeface="Helvetica" panose="020B0604020202020204" pitchFamily="34" charset="0"/>
                <a:ea typeface="Calibri" panose="020F0502020204030204" pitchFamily="34" charset="0"/>
                <a:cs typeface="Helvetica" panose="020B0604020202020204" pitchFamily="34" charset="0"/>
              </a:rPr>
              <a:t>Interscience</a:t>
            </a:r>
            <a:r>
              <a:rPr lang="en-US" sz="1200" dirty="0">
                <a:latin typeface="Helvetica" panose="020B0604020202020204" pitchFamily="34" charset="0"/>
                <a:ea typeface="Calibri" panose="020F0502020204030204" pitchFamily="34" charset="0"/>
                <a:cs typeface="Helvetica" panose="020B0604020202020204" pitchFamily="34" charset="0"/>
              </a:rPr>
              <a:t>: New York, 1999; Vol. 10, p 112.</a:t>
            </a:r>
          </a:p>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(3) Author, </a:t>
            </a:r>
            <a:r>
              <a:rPr lang="en-US" sz="1200" i="1" dirty="0">
                <a:latin typeface="Helvetica" panose="020B0604020202020204" pitchFamily="34" charset="0"/>
                <a:ea typeface="Calibri" panose="020F0502020204030204" pitchFamily="34" charset="0"/>
                <a:cs typeface="Helvetica" panose="020B0604020202020204" pitchFamily="34" charset="0"/>
              </a:rPr>
              <a:t>Degree Thesis</a:t>
            </a:r>
            <a:r>
              <a:rPr lang="en-US" sz="1200" dirty="0">
                <a:latin typeface="Helvetica" panose="020B0604020202020204" pitchFamily="34" charset="0"/>
                <a:ea typeface="Calibri" panose="020F0502020204030204" pitchFamily="34" charset="0"/>
                <a:cs typeface="Helvetica" panose="020B0604020202020204" pitchFamily="34" charset="0"/>
              </a:rPr>
              <a:t>, University (location if not obvious), Month, </a:t>
            </a:r>
            <a:r>
              <a:rPr lang="en-US" sz="1200" b="1" dirty="0">
                <a:latin typeface="Helvetica" panose="020B0604020202020204" pitchFamily="34" charset="0"/>
                <a:ea typeface="Calibri" panose="020F0502020204030204" pitchFamily="34" charset="0"/>
                <a:cs typeface="Helvetica" panose="020B0604020202020204" pitchFamily="34" charset="0"/>
              </a:rPr>
              <a:t>Year</a:t>
            </a:r>
            <a:r>
              <a:rPr lang="en-US" sz="1200" dirty="0">
                <a:latin typeface="Helvetica" panose="020B0604020202020204" pitchFamily="34" charset="0"/>
                <a:ea typeface="Calibri" panose="020F0502020204030204" pitchFamily="34" charset="0"/>
                <a:cs typeface="Helvetica" panose="020B0604020202020204" pitchFamily="34" charset="0"/>
              </a:rPr>
              <a:t>.</a:t>
            </a:r>
          </a:p>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(4) W. Lehmann, H. Rinke (Bayer AG) </a:t>
            </a:r>
            <a:r>
              <a:rPr lang="en-US" sz="1200" i="1" dirty="0">
                <a:latin typeface="Helvetica" panose="020B0604020202020204" pitchFamily="34" charset="0"/>
                <a:ea typeface="Calibri" panose="020F0502020204030204" pitchFamily="34" charset="0"/>
                <a:cs typeface="Helvetica" panose="020B0604020202020204" pitchFamily="34" charset="0"/>
              </a:rPr>
              <a:t>Ger. 838217</a:t>
            </a:r>
            <a:r>
              <a:rPr lang="en-US" sz="1200" dirty="0">
                <a:latin typeface="Helvetica" panose="020B0604020202020204" pitchFamily="34" charset="0"/>
                <a:ea typeface="Calibri" panose="020F0502020204030204" pitchFamily="34" charset="0"/>
                <a:cs typeface="Helvetica" panose="020B0604020202020204" pitchFamily="34" charset="0"/>
              </a:rPr>
              <a:t>, </a:t>
            </a:r>
            <a:r>
              <a:rPr lang="en-US" sz="1200" b="1" dirty="0">
                <a:latin typeface="Helvetica" panose="020B0604020202020204" pitchFamily="34" charset="0"/>
                <a:ea typeface="Calibri" panose="020F0502020204030204" pitchFamily="34" charset="0"/>
                <a:cs typeface="Helvetica" panose="020B0604020202020204" pitchFamily="34" charset="0"/>
              </a:rPr>
              <a:t>1952</a:t>
            </a:r>
            <a:r>
              <a:rPr lang="en-US" sz="1200" dirty="0">
                <a:latin typeface="Helvetica" panose="020B0604020202020204" pitchFamily="34" charset="0"/>
                <a:ea typeface="Calibri" panose="020F0502020204030204" pitchFamily="34" charset="0"/>
                <a:cs typeface="Helvetica" panose="020B0604020202020204" pitchFamily="34" charset="0"/>
              </a:rPr>
              <a:t>.</a:t>
            </a:r>
          </a:p>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(5) Author, Short description or title, URL, accessed: Month, Year.</a:t>
            </a:r>
          </a:p>
          <a:p>
            <a:pPr marL="0" indent="0">
              <a:lnSpc>
                <a:spcPct val="150000"/>
              </a:lnSpc>
              <a:spcBef>
                <a:spcPts val="600"/>
              </a:spcBef>
              <a:spcAft>
                <a:spcPts val="600"/>
              </a:spcAft>
              <a:buNone/>
            </a:pPr>
            <a:r>
              <a:rPr lang="en-US" sz="1200" dirty="0">
                <a:latin typeface="Helvetica" panose="020B0604020202020204" pitchFamily="34" charset="0"/>
                <a:ea typeface="Calibri" panose="020F0502020204030204" pitchFamily="34" charset="0"/>
                <a:cs typeface="Helvetica" panose="020B0604020202020204" pitchFamily="34" charset="0"/>
              </a:rPr>
              <a:t>The information provided in this template was adapted or excerpt  from http://onlinelibrary.wiley.com/journal/10.1002/%28ISSN%291616-3028/homepage/2126_forauthors.html; https://www.elsevier.com/journals/polymer/0032-3861/guide-for-authors; http://pubs.acs.org/paragonplus/submission/mamobx/mamobx_authguide.pdf; http://pubs.acs.org/paragonplus/submission/jacsat/jacsat_authguide.pdf</a:t>
            </a:r>
          </a:p>
        </p:txBody>
      </p:sp>
    </p:spTree>
    <p:extLst>
      <p:ext uri="{BB962C8B-B14F-4D97-AF65-F5344CB8AC3E}">
        <p14:creationId xmlns:p14="http://schemas.microsoft.com/office/powerpoint/2010/main" val="3118002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09F5F-C4D0-49DF-87F2-301950779C59}"/>
              </a:ext>
            </a:extLst>
          </p:cNvPr>
          <p:cNvSpPr>
            <a:spLocks noGrp="1"/>
          </p:cNvSpPr>
          <p:nvPr>
            <p:ph type="title"/>
          </p:nvPr>
        </p:nvSpPr>
        <p:spPr/>
        <p:txBody>
          <a:bodyPr>
            <a:normAutofit/>
          </a:bodyPr>
          <a:lstStyle/>
          <a:p>
            <a:pPr algn="ctr"/>
            <a:r>
              <a:rPr lang="en-US" altLang="en-US" b="1" dirty="0">
                <a:solidFill>
                  <a:srgbClr val="C00000"/>
                </a:solidFill>
                <a:latin typeface="Helvetica" charset="0"/>
              </a:rPr>
              <a:t>Introduction</a:t>
            </a:r>
            <a:endParaRPr lang="en-US" b="1" dirty="0">
              <a:solidFill>
                <a:srgbClr val="FF0000"/>
              </a:solidFill>
            </a:endParaRPr>
          </a:p>
        </p:txBody>
      </p:sp>
      <p:sp>
        <p:nvSpPr>
          <p:cNvPr id="3" name="Content Placeholder 2">
            <a:extLst>
              <a:ext uri="{FF2B5EF4-FFF2-40B4-BE49-F238E27FC236}">
                <a16:creationId xmlns:a16="http://schemas.microsoft.com/office/drawing/2014/main" id="{C942DD98-BA7E-44B6-A1A6-541DE6BF2210}"/>
              </a:ext>
            </a:extLst>
          </p:cNvPr>
          <p:cNvSpPr>
            <a:spLocks noGrp="1"/>
          </p:cNvSpPr>
          <p:nvPr>
            <p:ph idx="1"/>
          </p:nvPr>
        </p:nvSpPr>
        <p:spPr>
          <a:xfrm>
            <a:off x="838200" y="1690689"/>
            <a:ext cx="10515600" cy="2659370"/>
          </a:xfrm>
        </p:spPr>
        <p:txBody>
          <a:bodyPr>
            <a:normAutofit fontScale="92500" lnSpcReduction="10000"/>
          </a:bodyPr>
          <a:lstStyle/>
          <a:p>
            <a:pPr marL="0" lvl="0" indent="0">
              <a:spcBef>
                <a:spcPct val="20000"/>
              </a:spcBef>
              <a:buNone/>
            </a:pPr>
            <a:r>
              <a:rPr lang="en-US" altLang="en-US" sz="3000" dirty="0">
                <a:latin typeface="Helvetica" panose="020B0604020202020204" pitchFamily="34" charset="0"/>
                <a:cs typeface="Helvetica" panose="020B0604020202020204" pitchFamily="34" charset="0"/>
              </a:rPr>
              <a:t>Brief introduction given here. Make sure that your advisor sees this poster before printing it.</a:t>
            </a:r>
            <a:r>
              <a:rPr lang="en-US" sz="3000" dirty="0">
                <a:solidFill>
                  <a:prstClr val="black"/>
                </a:solidFill>
                <a:latin typeface="Helvetica" panose="020B0604020202020204" pitchFamily="34" charset="0"/>
                <a:cs typeface="Helvetica" panose="020B0604020202020204" pitchFamily="34" charset="0"/>
              </a:rPr>
              <a:t> Your introduction should be at least one paragraph long. Remember to give the big picture first (why do we care about this study) and end with the details of the study you are presenting. You should include the hypothesis for your study towards the end of the introduction. Feel free to add pictures and diagrams as you see fit.</a:t>
            </a:r>
          </a:p>
          <a:p>
            <a:pPr marL="0" indent="0">
              <a:buNone/>
            </a:pPr>
            <a:endParaRPr lang="en-US" dirty="0"/>
          </a:p>
        </p:txBody>
      </p:sp>
    </p:spTree>
    <p:extLst>
      <p:ext uri="{BB962C8B-B14F-4D97-AF65-F5344CB8AC3E}">
        <p14:creationId xmlns:p14="http://schemas.microsoft.com/office/powerpoint/2010/main" val="3620267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BDAB0-DC6F-449A-896A-20C861B2C409}"/>
              </a:ext>
            </a:extLst>
          </p:cNvPr>
          <p:cNvSpPr>
            <a:spLocks noGrp="1"/>
          </p:cNvSpPr>
          <p:nvPr>
            <p:ph type="title"/>
          </p:nvPr>
        </p:nvSpPr>
        <p:spPr/>
        <p:txBody>
          <a:bodyPr>
            <a:normAutofit/>
          </a:bodyPr>
          <a:lstStyle/>
          <a:p>
            <a:pPr algn="ctr"/>
            <a:r>
              <a:rPr lang="en-US" b="1" dirty="0">
                <a:solidFill>
                  <a:srgbClr val="C00000"/>
                </a:solidFill>
                <a:latin typeface="Helvetica" panose="020B0604020202020204" pitchFamily="34" charset="0"/>
                <a:cs typeface="Helvetica" panose="020B0604020202020204" pitchFamily="34" charset="0"/>
              </a:rPr>
              <a:t>Background</a:t>
            </a:r>
            <a:endParaRPr lang="en-US" dirty="0">
              <a:solidFill>
                <a:srgbClr val="FF0000"/>
              </a:solidFill>
            </a:endParaRPr>
          </a:p>
        </p:txBody>
      </p:sp>
      <p:sp>
        <p:nvSpPr>
          <p:cNvPr id="3" name="Content Placeholder 2">
            <a:extLst>
              <a:ext uri="{FF2B5EF4-FFF2-40B4-BE49-F238E27FC236}">
                <a16:creationId xmlns:a16="http://schemas.microsoft.com/office/drawing/2014/main" id="{F48C3A96-035E-49AD-AD2F-785BD89F8D9F}"/>
              </a:ext>
            </a:extLst>
          </p:cNvPr>
          <p:cNvSpPr>
            <a:spLocks noGrp="1"/>
          </p:cNvSpPr>
          <p:nvPr>
            <p:ph idx="1"/>
          </p:nvPr>
        </p:nvSpPr>
        <p:spPr>
          <a:xfrm>
            <a:off x="838200" y="1465407"/>
            <a:ext cx="10515600" cy="4351338"/>
          </a:xfrm>
        </p:spPr>
        <p:txBody>
          <a:bodyPr>
            <a:normAutofit/>
          </a:bodyPr>
          <a:lstStyle/>
          <a:p>
            <a:pPr marL="0" lvl="0" indent="0">
              <a:buNone/>
            </a:pPr>
            <a:r>
              <a:rPr lang="en-US" altLang="en-US" dirty="0">
                <a:latin typeface="Helvetica" panose="020B0604020202020204" pitchFamily="34" charset="0"/>
                <a:cs typeface="Helvetica" panose="020B0604020202020204" pitchFamily="34" charset="0"/>
                <a:sym typeface="Symbol" pitchFamily="18" charset="2"/>
              </a:rPr>
              <a:t>What work has been done previously in this area?</a:t>
            </a:r>
          </a:p>
          <a:p>
            <a:pPr marL="0" lvl="0" indent="0">
              <a:buNone/>
            </a:pPr>
            <a:r>
              <a:rPr lang="en-US" altLang="en-US" dirty="0">
                <a:latin typeface="Helvetica" panose="020B0604020202020204" pitchFamily="34" charset="0"/>
                <a:cs typeface="Helvetica" panose="020B0604020202020204" pitchFamily="34" charset="0"/>
                <a:sym typeface="Symbol" pitchFamily="18" charset="2"/>
              </a:rPr>
              <a:t>This section can be a review of the literature that has been most important in your research area.</a:t>
            </a:r>
          </a:p>
          <a:p>
            <a:pPr marL="0" indent="0">
              <a:buNone/>
            </a:pPr>
            <a:endParaRPr lang="en-US" sz="3200" dirty="0"/>
          </a:p>
        </p:txBody>
      </p:sp>
    </p:spTree>
    <p:extLst>
      <p:ext uri="{BB962C8B-B14F-4D97-AF65-F5344CB8AC3E}">
        <p14:creationId xmlns:p14="http://schemas.microsoft.com/office/powerpoint/2010/main" val="2568125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B9A75-3CFA-4F26-8DF2-DF6B13078ECA}"/>
              </a:ext>
            </a:extLst>
          </p:cNvPr>
          <p:cNvSpPr>
            <a:spLocks noGrp="1"/>
          </p:cNvSpPr>
          <p:nvPr>
            <p:ph type="title"/>
          </p:nvPr>
        </p:nvSpPr>
        <p:spPr>
          <a:xfrm>
            <a:off x="1109708" y="365126"/>
            <a:ext cx="10244091" cy="957648"/>
          </a:xfrm>
        </p:spPr>
        <p:txBody>
          <a:bodyPr>
            <a:normAutofit/>
          </a:bodyPr>
          <a:lstStyle/>
          <a:p>
            <a:pPr algn="ctr">
              <a:spcBef>
                <a:spcPts val="600"/>
              </a:spcBef>
              <a:defRPr/>
            </a:pPr>
            <a:r>
              <a:rPr lang="en-US" altLang="en-US" sz="4401" b="1" dirty="0">
                <a:solidFill>
                  <a:srgbClr val="C00000"/>
                </a:solidFill>
                <a:latin typeface="Helvetica" panose="020B0604020202020204" pitchFamily="34" charset="0"/>
                <a:cs typeface="Helvetica" panose="020B0604020202020204" pitchFamily="34" charset="0"/>
              </a:rPr>
              <a:t>Methodology and Analysis</a:t>
            </a:r>
          </a:p>
        </p:txBody>
      </p:sp>
      <p:sp>
        <p:nvSpPr>
          <p:cNvPr id="3" name="Content Placeholder 2">
            <a:extLst>
              <a:ext uri="{FF2B5EF4-FFF2-40B4-BE49-F238E27FC236}">
                <a16:creationId xmlns:a16="http://schemas.microsoft.com/office/drawing/2014/main" id="{D596256E-96EC-4F15-9F66-2928BC9F3D07}"/>
              </a:ext>
            </a:extLst>
          </p:cNvPr>
          <p:cNvSpPr>
            <a:spLocks noGrp="1"/>
          </p:cNvSpPr>
          <p:nvPr>
            <p:ph idx="1"/>
          </p:nvPr>
        </p:nvSpPr>
        <p:spPr/>
        <p:txBody>
          <a:bodyPr>
            <a:normAutofit/>
          </a:bodyPr>
          <a:lstStyle/>
          <a:p>
            <a:pPr marL="0" indent="0" algn="ctr">
              <a:spcBef>
                <a:spcPct val="50000"/>
              </a:spcBef>
              <a:buNone/>
              <a:defRPr/>
            </a:pPr>
            <a:r>
              <a:rPr lang="en-US" altLang="en-US" sz="4000" b="1" dirty="0">
                <a:solidFill>
                  <a:srgbClr val="C00000"/>
                </a:solidFill>
                <a:latin typeface="Helvetica" panose="020B0604020202020204" pitchFamily="34" charset="0"/>
                <a:cs typeface="Helvetica" panose="020B0604020202020204" pitchFamily="34" charset="0"/>
              </a:rPr>
              <a:t>1. Subtitle. </a:t>
            </a:r>
            <a:r>
              <a:rPr lang="en-US" altLang="en-US" dirty="0">
                <a:latin typeface="Helvetica" panose="020B0604020202020204" pitchFamily="34" charset="0"/>
                <a:cs typeface="Helvetica" panose="020B0604020202020204" pitchFamily="34" charset="0"/>
              </a:rPr>
              <a:t>If you have multiple subsections, include them in a logical order. Subtitles help reader to follow your work.</a:t>
            </a:r>
          </a:p>
          <a:p>
            <a:pPr marL="342900" lvl="0" indent="-342900">
              <a:spcBef>
                <a:spcPct val="20000"/>
              </a:spcBef>
            </a:pPr>
            <a:r>
              <a:rPr lang="en-US" dirty="0">
                <a:solidFill>
                  <a:prstClr val="black"/>
                </a:solidFill>
                <a:latin typeface="Helvetica" panose="020B0604020202020204" pitchFamily="34" charset="0"/>
                <a:cs typeface="Helvetica" panose="020B0604020202020204" pitchFamily="34" charset="0"/>
              </a:rPr>
              <a:t>What was your approach in conducting your research?</a:t>
            </a:r>
          </a:p>
          <a:p>
            <a:pPr marL="342900" lvl="0" indent="-342900">
              <a:spcBef>
                <a:spcPct val="20000"/>
              </a:spcBef>
            </a:pPr>
            <a:r>
              <a:rPr lang="en-US" dirty="0">
                <a:solidFill>
                  <a:prstClr val="black"/>
                </a:solidFill>
                <a:latin typeface="Helvetica" panose="020B0604020202020204" pitchFamily="34" charset="0"/>
                <a:cs typeface="Helvetica" panose="020B0604020202020204" pitchFamily="34" charset="0"/>
              </a:rPr>
              <a:t>Why is this approach unique or new compared to what has been done before?</a:t>
            </a:r>
          </a:p>
          <a:p>
            <a:pPr marL="342900" lvl="0" indent="-342900">
              <a:spcBef>
                <a:spcPct val="20000"/>
              </a:spcBef>
            </a:pPr>
            <a:r>
              <a:rPr lang="en-US" dirty="0">
                <a:solidFill>
                  <a:prstClr val="black"/>
                </a:solidFill>
                <a:latin typeface="Helvetica" panose="020B0604020202020204" pitchFamily="34" charset="0"/>
                <a:cs typeface="Helvetica" panose="020B0604020202020204" pitchFamily="34" charset="0"/>
              </a:rPr>
              <a:t>What materials, sources, images or data illustrate your research?</a:t>
            </a:r>
          </a:p>
          <a:p>
            <a:pPr marL="342900" lvl="0" indent="-342900">
              <a:spcBef>
                <a:spcPct val="20000"/>
              </a:spcBef>
            </a:pPr>
            <a:r>
              <a:rPr lang="en-US" dirty="0">
                <a:solidFill>
                  <a:prstClr val="black"/>
                </a:solidFill>
                <a:latin typeface="Helvetica" panose="020B0604020202020204" pitchFamily="34" charset="0"/>
                <a:cs typeface="Helvetica" panose="020B0604020202020204" pitchFamily="34" charset="0"/>
              </a:rPr>
              <a:t>You may use tables, images, and/or graphs</a:t>
            </a:r>
          </a:p>
          <a:p>
            <a:pPr marL="342900" lvl="0" indent="-342900">
              <a:spcBef>
                <a:spcPct val="20000"/>
              </a:spcBef>
            </a:pPr>
            <a:r>
              <a:rPr lang="en-US" dirty="0">
                <a:solidFill>
                  <a:prstClr val="black"/>
                </a:solidFill>
                <a:latin typeface="Helvetica" panose="020B0604020202020204" pitchFamily="34" charset="0"/>
                <a:cs typeface="Helvetica" panose="020B0604020202020204" pitchFamily="34" charset="0"/>
              </a:rPr>
              <a:t>Include statistical data if available</a:t>
            </a:r>
          </a:p>
          <a:p>
            <a:endParaRPr lang="en-US"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366768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C720F4-08A9-4619-B43F-70494020F92E}"/>
              </a:ext>
            </a:extLst>
          </p:cNvPr>
          <p:cNvSpPr>
            <a:spLocks noGrp="1"/>
          </p:cNvSpPr>
          <p:nvPr>
            <p:ph type="title"/>
          </p:nvPr>
        </p:nvSpPr>
        <p:spPr/>
        <p:txBody>
          <a:bodyPr>
            <a:normAutofit/>
          </a:bodyPr>
          <a:lstStyle/>
          <a:p>
            <a:r>
              <a:rPr lang="en-US" altLang="en-US" sz="4000" b="1" dirty="0">
                <a:solidFill>
                  <a:srgbClr val="C00000"/>
                </a:solidFill>
                <a:latin typeface="Helvetica" panose="020B0604020202020204" pitchFamily="34" charset="0"/>
                <a:cs typeface="Helvetica" panose="020B0604020202020204" pitchFamily="34" charset="0"/>
              </a:rPr>
              <a:t>2. Subtitle</a:t>
            </a:r>
            <a:endParaRPr lang="en-US" sz="4000"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60D0ED44-4FD0-4062-8C02-0EFC68F7A7E5}"/>
              </a:ext>
            </a:extLst>
          </p:cNvPr>
          <p:cNvSpPr>
            <a:spLocks noGrp="1"/>
          </p:cNvSpPr>
          <p:nvPr>
            <p:ph idx="1"/>
          </p:nvPr>
        </p:nvSpPr>
        <p:spPr/>
        <p:txBody>
          <a:bodyPr/>
          <a:lstStyle/>
          <a:p>
            <a:pPr algn="just"/>
            <a:r>
              <a:rPr lang="en-US" altLang="en-US" dirty="0">
                <a:latin typeface="Helvetica" panose="020B0604020202020204" pitchFamily="34" charset="0"/>
                <a:cs typeface="Helvetica" panose="020B0604020202020204" pitchFamily="34" charset="0"/>
              </a:rPr>
              <a:t>Be consistent with the font size and style.</a:t>
            </a:r>
            <a:endParaRPr lang="en-US" dirty="0">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3064046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BEF69FC-C3D1-445F-B893-0A9221F437C2}"/>
              </a:ext>
            </a:extLst>
          </p:cNvPr>
          <p:cNvSpPr/>
          <p:nvPr/>
        </p:nvSpPr>
        <p:spPr>
          <a:xfrm>
            <a:off x="585925" y="997565"/>
            <a:ext cx="9765437" cy="3200876"/>
          </a:xfrm>
          <a:prstGeom prst="rect">
            <a:avLst/>
          </a:prstGeom>
        </p:spPr>
        <p:txBody>
          <a:bodyPr wrap="square">
            <a:spAutoFit/>
          </a:bodyPr>
          <a:lstStyle/>
          <a:p>
            <a:pPr>
              <a:lnSpc>
                <a:spcPct val="150000"/>
              </a:lnSpc>
              <a:spcBef>
                <a:spcPts val="600"/>
              </a:spcBef>
              <a:spcAft>
                <a:spcPts val="600"/>
              </a:spcAft>
            </a:pPr>
            <a:r>
              <a:rPr lang="en-US" altLang="en-US" sz="2000" b="1" dirty="0">
                <a:latin typeface="Helvetica" panose="020B0604020202020204" pitchFamily="34" charset="0"/>
                <a:cs typeface="Helvetica" panose="020B0604020202020204" pitchFamily="34" charset="0"/>
              </a:rPr>
              <a:t>Fig. 1 </a:t>
            </a:r>
            <a:r>
              <a:rPr lang="en-US" dirty="0">
                <a:latin typeface="Helvetica" panose="020B0604020202020204" pitchFamily="34" charset="0"/>
                <a:ea typeface="Calibri" panose="020F0502020204030204" pitchFamily="34" charset="0"/>
                <a:cs typeface="Helvetica" panose="020B0604020202020204" pitchFamily="34" charset="0"/>
              </a:rPr>
              <a:t>Figures must include a caption giving the figure number and a brief description, preferably only one or two sentences. The caption should be understandable without reference to the text. Ensure that any symbols and abbreviations used in the text agree with those in the artwork. It is placed under the image.</a:t>
            </a:r>
          </a:p>
          <a:p>
            <a:pPr>
              <a:lnSpc>
                <a:spcPct val="150000"/>
              </a:lnSpc>
              <a:spcBef>
                <a:spcPts val="600"/>
              </a:spcBef>
              <a:spcAft>
                <a:spcPts val="600"/>
              </a:spcAft>
            </a:pPr>
            <a:r>
              <a:rPr lang="en-US" b="1" dirty="0">
                <a:latin typeface="Helvetica" panose="020B0604020202020204" pitchFamily="34" charset="0"/>
                <a:ea typeface="Calibri" panose="020F0502020204030204" pitchFamily="34" charset="0"/>
                <a:cs typeface="Helvetica" panose="020B0604020202020204" pitchFamily="34" charset="0"/>
              </a:rPr>
              <a:t>Table 1. </a:t>
            </a:r>
            <a:r>
              <a:rPr lang="en-US" dirty="0">
                <a:latin typeface="Helvetica" panose="020B0604020202020204" pitchFamily="34" charset="0"/>
                <a:ea typeface="Calibri" panose="020F0502020204030204" pitchFamily="34" charset="0"/>
                <a:cs typeface="Helvetica" panose="020B0604020202020204" pitchFamily="34" charset="0"/>
              </a:rPr>
              <a:t>Tables should supplement, not duplicate, information presented in the text and figures. Tables should be simple and concise. Each table must have a brief (one phrase or sentence) title that describes the contents. Title must be placed above the table.</a:t>
            </a:r>
            <a:endParaRPr lang="en-US" b="1" dirty="0">
              <a:latin typeface="Helvetica" panose="020B0604020202020204" pitchFamily="34" charset="0"/>
              <a:ea typeface="Calibri" panose="020F0502020204030204" pitchFamily="34" charset="0"/>
              <a:cs typeface="Helvetica" panose="020B0604020202020204" pitchFamily="34" charset="0"/>
            </a:endParaRPr>
          </a:p>
        </p:txBody>
      </p:sp>
    </p:spTree>
    <p:extLst>
      <p:ext uri="{BB962C8B-B14F-4D97-AF65-F5344CB8AC3E}">
        <p14:creationId xmlns:p14="http://schemas.microsoft.com/office/powerpoint/2010/main" val="684061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F8959C-2BB8-41D9-B66C-CEC54053ADA0}"/>
              </a:ext>
            </a:extLst>
          </p:cNvPr>
          <p:cNvSpPr>
            <a:spLocks noGrp="1"/>
          </p:cNvSpPr>
          <p:nvPr>
            <p:ph type="title"/>
          </p:nvPr>
        </p:nvSpPr>
        <p:spPr/>
        <p:txBody>
          <a:bodyPr>
            <a:normAutofit/>
          </a:bodyPr>
          <a:lstStyle/>
          <a:p>
            <a:pPr algn="ctr"/>
            <a:r>
              <a:rPr lang="en-US" altLang="en-US" b="1" dirty="0">
                <a:solidFill>
                  <a:srgbClr val="C00000"/>
                </a:solidFill>
                <a:latin typeface="Helvetica" panose="020B0604020202020204" pitchFamily="34" charset="0"/>
                <a:cs typeface="Helvetica" panose="020B0604020202020204" pitchFamily="34" charset="0"/>
              </a:rPr>
              <a:t>Discussion</a:t>
            </a:r>
            <a:endParaRPr lang="en-US"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03589527-1F9B-45DC-9FB8-0F6EE8BF7316}"/>
              </a:ext>
            </a:extLst>
          </p:cNvPr>
          <p:cNvSpPr>
            <a:spLocks noGrp="1"/>
          </p:cNvSpPr>
          <p:nvPr>
            <p:ph idx="1"/>
          </p:nvPr>
        </p:nvSpPr>
        <p:spPr>
          <a:xfrm>
            <a:off x="838200" y="1825625"/>
            <a:ext cx="10515600" cy="2386157"/>
          </a:xfrm>
        </p:spPr>
        <p:txBody>
          <a:bodyPr/>
          <a:lstStyle/>
          <a:p>
            <a:pPr marL="0" indent="0">
              <a:buNone/>
            </a:pPr>
            <a:r>
              <a:rPr lang="en-US" altLang="en-US" dirty="0">
                <a:latin typeface="Helvetica" panose="020B0604020202020204" pitchFamily="34" charset="0"/>
                <a:cs typeface="Helvetica" panose="020B0604020202020204" pitchFamily="34" charset="0"/>
              </a:rPr>
              <a:t>What did you find? Consider sharing examples or brief case studies that capture what you have discovered.</a:t>
            </a:r>
          </a:p>
          <a:p>
            <a:pPr marL="0" indent="0">
              <a:buNone/>
            </a:pPr>
            <a:endParaRPr lang="en-US" dirty="0"/>
          </a:p>
        </p:txBody>
      </p:sp>
    </p:spTree>
    <p:extLst>
      <p:ext uri="{BB962C8B-B14F-4D97-AF65-F5344CB8AC3E}">
        <p14:creationId xmlns:p14="http://schemas.microsoft.com/office/powerpoint/2010/main" val="10730477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1B27DB-06F4-4ED3-9534-157943419558}"/>
              </a:ext>
            </a:extLst>
          </p:cNvPr>
          <p:cNvSpPr>
            <a:spLocks noGrp="1"/>
          </p:cNvSpPr>
          <p:nvPr>
            <p:ph type="title"/>
          </p:nvPr>
        </p:nvSpPr>
        <p:spPr/>
        <p:txBody>
          <a:bodyPr/>
          <a:lstStyle/>
          <a:p>
            <a:pPr algn="ctr"/>
            <a:r>
              <a:rPr lang="en-US" altLang="en-US" sz="4401" b="1" dirty="0">
                <a:solidFill>
                  <a:srgbClr val="C00000"/>
                </a:solidFill>
                <a:latin typeface="Helvetica" panose="020B0604020202020204" pitchFamily="34" charset="0"/>
                <a:cs typeface="Helvetica" panose="020B0604020202020204" pitchFamily="34" charset="0"/>
              </a:rPr>
              <a:t>Conclusions</a:t>
            </a:r>
            <a:endParaRPr lang="en-US" dirty="0">
              <a:latin typeface="Helvetica" panose="020B0604020202020204" pitchFamily="34" charset="0"/>
              <a:cs typeface="Helvetica" panose="020B0604020202020204" pitchFamily="34" charset="0"/>
            </a:endParaRPr>
          </a:p>
        </p:txBody>
      </p:sp>
      <p:sp>
        <p:nvSpPr>
          <p:cNvPr id="3" name="Content Placeholder 2">
            <a:extLst>
              <a:ext uri="{FF2B5EF4-FFF2-40B4-BE49-F238E27FC236}">
                <a16:creationId xmlns:a16="http://schemas.microsoft.com/office/drawing/2014/main" id="{7912D06A-2464-46D6-AF8E-05B396F85774}"/>
              </a:ext>
            </a:extLst>
          </p:cNvPr>
          <p:cNvSpPr>
            <a:spLocks noGrp="1"/>
          </p:cNvSpPr>
          <p:nvPr>
            <p:ph idx="1"/>
          </p:nvPr>
        </p:nvSpPr>
        <p:spPr>
          <a:xfrm>
            <a:off x="838200" y="1825625"/>
            <a:ext cx="10515600" cy="1603375"/>
          </a:xfrm>
        </p:spPr>
        <p:txBody>
          <a:bodyPr/>
          <a:lstStyle/>
          <a:p>
            <a:pPr lvl="0" defTabSz="3291279"/>
            <a:r>
              <a:rPr lang="en-US" dirty="0">
                <a:solidFill>
                  <a:srgbClr val="000000"/>
                </a:solidFill>
                <a:latin typeface="Helvetica" panose="020B0604020202020204" pitchFamily="34" charset="0"/>
                <a:cs typeface="Helvetica" panose="020B0604020202020204" pitchFamily="34" charset="0"/>
              </a:rPr>
              <a:t>What were your conclusions? </a:t>
            </a:r>
          </a:p>
          <a:p>
            <a:pPr lvl="0" defTabSz="3291279"/>
            <a:r>
              <a:rPr lang="en-US" dirty="0">
                <a:solidFill>
                  <a:srgbClr val="000000"/>
                </a:solidFill>
                <a:latin typeface="Helvetica" panose="020B0604020202020204" pitchFamily="34" charset="0"/>
                <a:cs typeface="Helvetica" panose="020B0604020202020204" pitchFamily="34" charset="0"/>
              </a:rPr>
              <a:t>What remains unanswered and what are the potential areas for future research?</a:t>
            </a:r>
          </a:p>
        </p:txBody>
      </p:sp>
    </p:spTree>
    <p:extLst>
      <p:ext uri="{BB962C8B-B14F-4D97-AF65-F5344CB8AC3E}">
        <p14:creationId xmlns:p14="http://schemas.microsoft.com/office/powerpoint/2010/main" val="9744382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729C2C-BB0D-41E5-AE39-691DB4327331}"/>
              </a:ext>
            </a:extLst>
          </p:cNvPr>
          <p:cNvSpPr>
            <a:spLocks noGrp="1"/>
          </p:cNvSpPr>
          <p:nvPr>
            <p:ph type="title"/>
          </p:nvPr>
        </p:nvSpPr>
        <p:spPr/>
        <p:txBody>
          <a:bodyPr/>
          <a:lstStyle/>
          <a:p>
            <a:pPr algn="ctr"/>
            <a:r>
              <a:rPr lang="en-US" altLang="en-US" sz="4401" b="1" dirty="0">
                <a:solidFill>
                  <a:srgbClr val="C00000"/>
                </a:solidFill>
                <a:latin typeface="Helvetica" charset="0"/>
              </a:rPr>
              <a:t>Acknowledgments</a:t>
            </a:r>
            <a:endParaRPr lang="en-US" dirty="0"/>
          </a:p>
        </p:txBody>
      </p:sp>
      <p:sp>
        <p:nvSpPr>
          <p:cNvPr id="4" name="Rectangle 477">
            <a:extLst>
              <a:ext uri="{FF2B5EF4-FFF2-40B4-BE49-F238E27FC236}">
                <a16:creationId xmlns:a16="http://schemas.microsoft.com/office/drawing/2014/main" id="{F1B56263-B147-46BA-801F-143149379BCC}"/>
              </a:ext>
            </a:extLst>
          </p:cNvPr>
          <p:cNvSpPr>
            <a:spLocks noGrp="1" noChangeArrowheads="1"/>
          </p:cNvSpPr>
          <p:nvPr>
            <p:ph idx="1"/>
          </p:nvPr>
        </p:nvSpPr>
        <p:spPr bwMode="auto">
          <a:xfrm>
            <a:off x="838200" y="1825625"/>
            <a:ext cx="10515600" cy="14096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spcBef>
                <a:spcPct val="20000"/>
              </a:spcBef>
              <a:buChar char="•"/>
              <a:defRPr sz="14300">
                <a:solidFill>
                  <a:schemeClr val="tx1"/>
                </a:solidFill>
                <a:latin typeface="Times New Roman" pitchFamily="18" charset="0"/>
              </a:defRPr>
            </a:lvl1pPr>
            <a:lvl2pPr marL="742950" indent="-285750" eaLnBrk="0" hangingPunct="0">
              <a:spcBef>
                <a:spcPct val="20000"/>
              </a:spcBef>
              <a:buChar char="–"/>
              <a:defRPr sz="12500">
                <a:solidFill>
                  <a:schemeClr val="tx1"/>
                </a:solidFill>
                <a:latin typeface="Times New Roman" pitchFamily="18" charset="0"/>
              </a:defRPr>
            </a:lvl2pPr>
            <a:lvl3pPr marL="1143000" indent="-228600" eaLnBrk="0" hangingPunct="0">
              <a:spcBef>
                <a:spcPct val="20000"/>
              </a:spcBef>
              <a:buChar char="•"/>
              <a:defRPr sz="10700">
                <a:solidFill>
                  <a:schemeClr val="tx1"/>
                </a:solidFill>
                <a:latin typeface="Times New Roman" pitchFamily="18" charset="0"/>
              </a:defRPr>
            </a:lvl3pPr>
            <a:lvl4pPr marL="1600200" indent="-228600" eaLnBrk="0" hangingPunct="0">
              <a:spcBef>
                <a:spcPct val="20000"/>
              </a:spcBef>
              <a:buChar char="–"/>
              <a:defRPr sz="8900">
                <a:solidFill>
                  <a:schemeClr val="tx1"/>
                </a:solidFill>
                <a:latin typeface="Times New Roman" pitchFamily="18" charset="0"/>
              </a:defRPr>
            </a:lvl4pPr>
            <a:lvl5pPr marL="2057400" indent="-228600" eaLnBrk="0" hangingPunct="0">
              <a:spcBef>
                <a:spcPct val="20000"/>
              </a:spcBef>
              <a:buChar char="»"/>
              <a:defRPr sz="8900">
                <a:solidFill>
                  <a:schemeClr val="tx1"/>
                </a:solidFill>
                <a:latin typeface="Times New Roman" pitchFamily="18" charset="0"/>
              </a:defRPr>
            </a:lvl5pPr>
            <a:lvl6pPr marL="2514600" indent="-228600" eaLnBrk="0" fontAlgn="base" hangingPunct="0">
              <a:spcBef>
                <a:spcPct val="20000"/>
              </a:spcBef>
              <a:spcAft>
                <a:spcPct val="0"/>
              </a:spcAft>
              <a:buChar char="»"/>
              <a:defRPr sz="8900">
                <a:solidFill>
                  <a:schemeClr val="tx1"/>
                </a:solidFill>
                <a:latin typeface="Times New Roman" pitchFamily="18" charset="0"/>
              </a:defRPr>
            </a:lvl6pPr>
            <a:lvl7pPr marL="2971800" indent="-228600" eaLnBrk="0" fontAlgn="base" hangingPunct="0">
              <a:spcBef>
                <a:spcPct val="20000"/>
              </a:spcBef>
              <a:spcAft>
                <a:spcPct val="0"/>
              </a:spcAft>
              <a:buChar char="»"/>
              <a:defRPr sz="8900">
                <a:solidFill>
                  <a:schemeClr val="tx1"/>
                </a:solidFill>
                <a:latin typeface="Times New Roman" pitchFamily="18" charset="0"/>
              </a:defRPr>
            </a:lvl7pPr>
            <a:lvl8pPr marL="3429000" indent="-228600" eaLnBrk="0" fontAlgn="base" hangingPunct="0">
              <a:spcBef>
                <a:spcPct val="20000"/>
              </a:spcBef>
              <a:spcAft>
                <a:spcPct val="0"/>
              </a:spcAft>
              <a:buChar char="»"/>
              <a:defRPr sz="8900">
                <a:solidFill>
                  <a:schemeClr val="tx1"/>
                </a:solidFill>
                <a:latin typeface="Times New Roman" pitchFamily="18" charset="0"/>
              </a:defRPr>
            </a:lvl8pPr>
            <a:lvl9pPr marL="3886200" indent="-228600" eaLnBrk="0" fontAlgn="base" hangingPunct="0">
              <a:spcBef>
                <a:spcPct val="20000"/>
              </a:spcBef>
              <a:spcAft>
                <a:spcPct val="0"/>
              </a:spcAft>
              <a:buChar char="»"/>
              <a:defRPr sz="8900">
                <a:solidFill>
                  <a:schemeClr val="tx1"/>
                </a:solidFill>
                <a:latin typeface="Times New Roman" pitchFamily="18" charset="0"/>
              </a:defRPr>
            </a:lvl9pPr>
          </a:lstStyle>
          <a:p>
            <a:pPr marL="0" lvl="0" indent="0" defTabSz="914400" eaLnBrk="1" hangingPunct="1">
              <a:buNone/>
            </a:pPr>
            <a:r>
              <a:rPr lang="en-US" sz="2800" dirty="0">
                <a:solidFill>
                  <a:prstClr val="black"/>
                </a:solidFill>
                <a:latin typeface="Helvetica" panose="020B0604020202020204" pitchFamily="34" charset="0"/>
                <a:cs typeface="Helvetica" panose="020B0604020202020204" pitchFamily="34" charset="0"/>
              </a:rPr>
              <a:t>Acknowledge anyone who significantly helped you putting this presentation together.</a:t>
            </a:r>
          </a:p>
          <a:p>
            <a:pPr marL="0" indent="0" algn="just" eaLnBrk="1" hangingPunct="1">
              <a:spcBef>
                <a:spcPts val="1199"/>
              </a:spcBef>
              <a:buNone/>
            </a:pPr>
            <a:r>
              <a:rPr lang="en-US" altLang="en-US" sz="2800" dirty="0">
                <a:latin typeface="Helvetica" panose="020B0604020202020204" pitchFamily="34" charset="0"/>
                <a:cs typeface="Helvetica" panose="020B0604020202020204" pitchFamily="34" charset="0"/>
              </a:rPr>
              <a:t>The authors would like to thank ………for…….</a:t>
            </a:r>
            <a:endParaRPr lang="en-US" altLang="en-US" sz="2800" b="1" dirty="0">
              <a:solidFill>
                <a:srgbClr val="C00000"/>
              </a:solidFill>
              <a:latin typeface="Helvetica" panose="020B0604020202020204" pitchFamily="34" charset="0"/>
              <a:cs typeface="Helvetica" panose="020B0604020202020204" pitchFamily="34" charset="0"/>
            </a:endParaRPr>
          </a:p>
        </p:txBody>
      </p:sp>
    </p:spTree>
    <p:extLst>
      <p:ext uri="{BB962C8B-B14F-4D97-AF65-F5344CB8AC3E}">
        <p14:creationId xmlns:p14="http://schemas.microsoft.com/office/powerpoint/2010/main" val="2415949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712</Words>
  <Application>Microsoft Office PowerPoint</Application>
  <PresentationFormat>Widescreen</PresentationFormat>
  <Paragraphs>36</Paragraphs>
  <Slides>10</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MS Mincho</vt:lpstr>
      <vt:lpstr>Arial</vt:lpstr>
      <vt:lpstr>Calibri</vt:lpstr>
      <vt:lpstr>Calibri Light</vt:lpstr>
      <vt:lpstr>Helvetica</vt:lpstr>
      <vt:lpstr>Symbol</vt:lpstr>
      <vt:lpstr>Office Theme</vt:lpstr>
      <vt:lpstr>Title</vt:lpstr>
      <vt:lpstr>Introduction</vt:lpstr>
      <vt:lpstr>Background</vt:lpstr>
      <vt:lpstr>Methodology and Analysis</vt:lpstr>
      <vt:lpstr>2. Subtitle</vt:lpstr>
      <vt:lpstr>PowerPoint Presentation</vt:lpstr>
      <vt:lpstr>Discussion</vt:lpstr>
      <vt:lpstr>Conclusions</vt:lpstr>
      <vt:lpstr>Acknowledgments</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Ebru Buyuktanir</dc:creator>
  <cp:lastModifiedBy>Ebru Buyuktanir</cp:lastModifiedBy>
  <cp:revision>17</cp:revision>
  <dcterms:created xsi:type="dcterms:W3CDTF">2018-03-19T22:43:58Z</dcterms:created>
  <dcterms:modified xsi:type="dcterms:W3CDTF">2018-03-19T23:26:53Z</dcterms:modified>
</cp:coreProperties>
</file>